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8" r:id="rId5"/>
    <p:sldId id="343" r:id="rId6"/>
    <p:sldId id="397" r:id="rId7"/>
    <p:sldId id="400" r:id="rId8"/>
    <p:sldId id="416" r:id="rId9"/>
    <p:sldId id="417" r:id="rId10"/>
    <p:sldId id="418" r:id="rId11"/>
    <p:sldId id="264" r:id="rId12"/>
    <p:sldId id="257" r:id="rId13"/>
    <p:sldId id="395" r:id="rId14"/>
    <p:sldId id="396" r:id="rId15"/>
    <p:sldId id="281" r:id="rId16"/>
    <p:sldId id="401" r:id="rId17"/>
    <p:sldId id="411" r:id="rId18"/>
    <p:sldId id="412" r:id="rId19"/>
    <p:sldId id="413" r:id="rId20"/>
    <p:sldId id="414" r:id="rId21"/>
    <p:sldId id="393" r:id="rId22"/>
    <p:sldId id="364" r:id="rId23"/>
    <p:sldId id="419" r:id="rId24"/>
    <p:sldId id="408" r:id="rId25"/>
    <p:sldId id="280" r:id="rId26"/>
  </p:sldIdLst>
  <p:sldSz cx="12192000" cy="6858000"/>
  <p:notesSz cx="6858000" cy="9144000"/>
  <p:custShowLst>
    <p:custShow name="Custom Show 1" id="0">
      <p:sldLst>
        <p:sld r:id="rId5"/>
        <p:sld r:id="rId6"/>
        <p:sld r:id="rId12"/>
        <p:sld r:id="rId13"/>
        <p:sld r:id="rId6"/>
      </p:sldLst>
    </p:custShow>
  </p:custShow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Maha Siddiqui" initials="MS" lastIdx="1" clrIdx="2">
    <p:extLst>
      <p:ext uri="{19B8F6BF-5375-455C-9EA6-DF929625EA0E}">
        <p15:presenceInfo xmlns:p15="http://schemas.microsoft.com/office/powerpoint/2012/main" userId="b2c16f1169bbec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CCCCFF"/>
    <a:srgbClr val="FFCCFF"/>
    <a:srgbClr val="FF9933"/>
    <a:srgbClr val="FF6600"/>
    <a:srgbClr val="C5C5FF"/>
    <a:srgbClr val="E5FFFF"/>
    <a:srgbClr val="CCFFFF"/>
    <a:srgbClr val="CCECFF"/>
    <a:srgbClr val="D5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249" autoAdjust="0"/>
  </p:normalViewPr>
  <p:slideViewPr>
    <p:cSldViewPr snapToGrid="0" showGuides="1">
      <p:cViewPr varScale="1">
        <p:scale>
          <a:sx n="69" d="100"/>
          <a:sy n="69" d="100"/>
        </p:scale>
        <p:origin x="810" y="66"/>
      </p:cViewPr>
      <p:guideLst>
        <p:guide orient="horz" pos="2160"/>
        <p:guide pos="3840"/>
        <p:guide pos="801"/>
      </p:guideLst>
    </p:cSldViewPr>
  </p:slideViewPr>
  <p:outlineViewPr>
    <p:cViewPr>
      <p:scale>
        <a:sx n="33" d="100"/>
        <a:sy n="33" d="100"/>
      </p:scale>
      <p:origin x="0" y="-1027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12-24T14:09:36.699" idx="1">
    <p:pos x="10" y="10"/>
    <p:text/>
    <p:extLst>
      <p:ext uri="{C676402C-5697-4E1C-873F-D02D1690AC5C}">
        <p15:threadingInfo xmlns:p15="http://schemas.microsoft.com/office/powerpoint/2012/main" timeZoneBias="-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7A29FF-0877-4CF7-AC52-DE4B0A39B4BF}" type="doc">
      <dgm:prSet loTypeId="urn:microsoft.com/office/officeart/2005/8/layout/process5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D54115C-1172-4F9B-89AC-C6D6B0642727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b="0" i="0"/>
            <a:t>The accuracy on all models is about 50% which is very low. The main reasons for that are.</a:t>
          </a:r>
          <a:endParaRPr lang="en-US"/>
        </a:p>
      </dgm:t>
    </dgm:pt>
    <dgm:pt modelId="{9275A96C-6C76-444B-B8E8-F21AF9499B95}" type="parTrans" cxnId="{D7255287-B510-4A6C-B1A4-9579DDFE6455}">
      <dgm:prSet/>
      <dgm:spPr/>
      <dgm:t>
        <a:bodyPr/>
        <a:lstStyle/>
        <a:p>
          <a:endParaRPr lang="en-US"/>
        </a:p>
      </dgm:t>
    </dgm:pt>
    <dgm:pt modelId="{6660014D-141F-4A5D-8AD3-0E943AE75582}" type="sibTrans" cxnId="{D7255287-B510-4A6C-B1A4-9579DDFE6455}">
      <dgm:prSet/>
      <dgm:spPr/>
      <dgm:t>
        <a:bodyPr/>
        <a:lstStyle/>
        <a:p>
          <a:endParaRPr lang="en-US"/>
        </a:p>
      </dgm:t>
    </dgm:pt>
    <dgm:pt modelId="{5924B48D-0B94-42E7-BA26-B42688F43B2E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b="0" i="0"/>
            <a:t>The main data set is recorded by 14 electrodes and the new one is off 1 electrode.</a:t>
          </a:r>
          <a:endParaRPr lang="en-US"/>
        </a:p>
      </dgm:t>
    </dgm:pt>
    <dgm:pt modelId="{452208AE-CDFE-4DD9-A192-DB3406B93EC9}" type="parTrans" cxnId="{5C746C43-AC97-47AB-8DD9-B691AD21B586}">
      <dgm:prSet/>
      <dgm:spPr/>
      <dgm:t>
        <a:bodyPr/>
        <a:lstStyle/>
        <a:p>
          <a:endParaRPr lang="en-US"/>
        </a:p>
      </dgm:t>
    </dgm:pt>
    <dgm:pt modelId="{69589EFE-E93C-44BE-9AB2-6149FAF49745}" type="sibTrans" cxnId="{5C746C43-AC97-47AB-8DD9-B691AD21B586}">
      <dgm:prSet/>
      <dgm:spPr/>
      <dgm:t>
        <a:bodyPr/>
        <a:lstStyle/>
        <a:p>
          <a:endParaRPr lang="en-US"/>
        </a:p>
      </dgm:t>
    </dgm:pt>
    <dgm:pt modelId="{8ADBEBB0-3795-4319-97C8-3E4A012556DB}">
      <dgm:prSet/>
      <dgm:spPr>
        <a:solidFill>
          <a:schemeClr val="bg1">
            <a:lumMod val="50000"/>
          </a:schemeClr>
        </a:solidFill>
      </dgm:spPr>
      <dgm:t>
        <a:bodyPr/>
        <a:lstStyle/>
        <a:p>
          <a:r>
            <a:rPr lang="en-US" b="0" i="0" dirty="0"/>
            <a:t>There are a lot of data preprocessing techniques have been implemented on the Yadava dataset, but we haven’t applied any data preprocessing technique.</a:t>
          </a:r>
          <a:endParaRPr lang="en-US" dirty="0"/>
        </a:p>
      </dgm:t>
    </dgm:pt>
    <dgm:pt modelId="{80CC3C67-71E0-4AC0-B9EC-720272062722}" type="parTrans" cxnId="{F46D62C6-4267-4C3B-9165-0A62CBE39A7F}">
      <dgm:prSet/>
      <dgm:spPr/>
      <dgm:t>
        <a:bodyPr/>
        <a:lstStyle/>
        <a:p>
          <a:endParaRPr lang="en-US"/>
        </a:p>
      </dgm:t>
    </dgm:pt>
    <dgm:pt modelId="{2CB16D2A-4389-480D-9594-6F982C93A700}" type="sibTrans" cxnId="{F46D62C6-4267-4C3B-9165-0A62CBE39A7F}">
      <dgm:prSet/>
      <dgm:spPr/>
      <dgm:t>
        <a:bodyPr/>
        <a:lstStyle/>
        <a:p>
          <a:endParaRPr lang="en-US"/>
        </a:p>
      </dgm:t>
    </dgm:pt>
    <dgm:pt modelId="{C1C95F0A-C1C5-4867-A501-A3CF51D132AB}" type="pres">
      <dgm:prSet presAssocID="{6F7A29FF-0877-4CF7-AC52-DE4B0A39B4BF}" presName="diagram" presStyleCnt="0">
        <dgm:presLayoutVars>
          <dgm:dir/>
          <dgm:resizeHandles val="exact"/>
        </dgm:presLayoutVars>
      </dgm:prSet>
      <dgm:spPr/>
    </dgm:pt>
    <dgm:pt modelId="{CC2DF448-7AA9-4212-92D3-76BBD8D57713}" type="pres">
      <dgm:prSet presAssocID="{FD54115C-1172-4F9B-89AC-C6D6B0642727}" presName="node" presStyleLbl="node1" presStyleIdx="0" presStyleCnt="1">
        <dgm:presLayoutVars>
          <dgm:bulletEnabled val="1"/>
        </dgm:presLayoutVars>
      </dgm:prSet>
      <dgm:spPr/>
    </dgm:pt>
  </dgm:ptLst>
  <dgm:cxnLst>
    <dgm:cxn modelId="{E323A41C-816F-4C22-BB8A-9787265A074C}" type="presOf" srcId="{5924B48D-0B94-42E7-BA26-B42688F43B2E}" destId="{CC2DF448-7AA9-4212-92D3-76BBD8D57713}" srcOrd="0" destOrd="1" presId="urn:microsoft.com/office/officeart/2005/8/layout/process5"/>
    <dgm:cxn modelId="{94FAC13F-36DD-42EA-B09A-BCC64C939CD5}" type="presOf" srcId="{6F7A29FF-0877-4CF7-AC52-DE4B0A39B4BF}" destId="{C1C95F0A-C1C5-4867-A501-A3CF51D132AB}" srcOrd="0" destOrd="0" presId="urn:microsoft.com/office/officeart/2005/8/layout/process5"/>
    <dgm:cxn modelId="{5C746C43-AC97-47AB-8DD9-B691AD21B586}" srcId="{FD54115C-1172-4F9B-89AC-C6D6B0642727}" destId="{5924B48D-0B94-42E7-BA26-B42688F43B2E}" srcOrd="0" destOrd="0" parTransId="{452208AE-CDFE-4DD9-A192-DB3406B93EC9}" sibTransId="{69589EFE-E93C-44BE-9AB2-6149FAF49745}"/>
    <dgm:cxn modelId="{4C29066D-FBE8-43E3-92C5-50669FE10A07}" type="presOf" srcId="{FD54115C-1172-4F9B-89AC-C6D6B0642727}" destId="{CC2DF448-7AA9-4212-92D3-76BBD8D57713}" srcOrd="0" destOrd="0" presId="urn:microsoft.com/office/officeart/2005/8/layout/process5"/>
    <dgm:cxn modelId="{D7255287-B510-4A6C-B1A4-9579DDFE6455}" srcId="{6F7A29FF-0877-4CF7-AC52-DE4B0A39B4BF}" destId="{FD54115C-1172-4F9B-89AC-C6D6B0642727}" srcOrd="0" destOrd="0" parTransId="{9275A96C-6C76-444B-B8E8-F21AF9499B95}" sibTransId="{6660014D-141F-4A5D-8AD3-0E943AE75582}"/>
    <dgm:cxn modelId="{8341E5B4-8626-4DC8-A38F-D6B90F4646C4}" type="presOf" srcId="{8ADBEBB0-3795-4319-97C8-3E4A012556DB}" destId="{CC2DF448-7AA9-4212-92D3-76BBD8D57713}" srcOrd="0" destOrd="2" presId="urn:microsoft.com/office/officeart/2005/8/layout/process5"/>
    <dgm:cxn modelId="{F46D62C6-4267-4C3B-9165-0A62CBE39A7F}" srcId="{FD54115C-1172-4F9B-89AC-C6D6B0642727}" destId="{8ADBEBB0-3795-4319-97C8-3E4A012556DB}" srcOrd="1" destOrd="0" parTransId="{80CC3C67-71E0-4AC0-B9EC-720272062722}" sibTransId="{2CB16D2A-4389-480D-9594-6F982C93A700}"/>
    <dgm:cxn modelId="{F39AE013-7053-4833-8B31-755FD73A660F}" type="presParOf" srcId="{C1C95F0A-C1C5-4867-A501-A3CF51D132AB}" destId="{CC2DF448-7AA9-4212-92D3-76BBD8D57713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DF448-7AA9-4212-92D3-76BBD8D57713}">
      <dsp:nvSpPr>
        <dsp:cNvPr id="0" name=""/>
        <dsp:cNvSpPr/>
      </dsp:nvSpPr>
      <dsp:spPr>
        <a:xfrm>
          <a:off x="1833041" y="1775"/>
          <a:ext cx="6849516" cy="4109710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0" i="0" kern="1200"/>
            <a:t>The accuracy on all models is about 50% which is very low. The main reasons for that are.</a:t>
          </a:r>
          <a:endParaRPr lang="en-US" sz="33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/>
            <a:t>The main data set is recorded by 14 electrodes and the new one is off 1 electrode.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b="0" i="0" kern="1200" dirty="0"/>
            <a:t>There are a lot of data preprocessing techniques have been implemented on the Yadava dataset, but we haven’t applied any data preprocessing technique.</a:t>
          </a:r>
          <a:endParaRPr lang="en-US" sz="2600" kern="1200" dirty="0"/>
        </a:p>
      </dsp:txBody>
      <dsp:txXfrm>
        <a:off x="1953410" y="122144"/>
        <a:ext cx="6608778" cy="38689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4C60F-CCEE-4849-8BF8-7C8A5DECBC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38EFE-B0EB-46B9-9988-C15EDAE53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BDE61-105E-4C8A-9370-EE26862DA328}" type="datetimeFigureOut">
              <a:rPr lang="en-US" smtClean="0"/>
              <a:t>12/30/2023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6972C1-2B46-4BF1-B2C5-D1B7FEC2F0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EFF4B-2573-4BDA-A6F2-A5502C913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E74F-E86B-4506-9DE4-E1532F489F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07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9E564-F46A-4B13-9263-4DBEDE3F3E54}" type="datetimeFigureOut">
              <a:rPr lang="en-US" noProof="0" smtClean="0"/>
              <a:t>12/30/2023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4110D-4E99-49C1-BF09-9D9E5818BB6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734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K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4110D-4E99-49C1-BF09-9D9E5818BB6B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09324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4110D-4E99-49C1-BF09-9D9E5818BB6B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2645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4110D-4E99-49C1-BF09-9D9E5818BB6B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736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4110D-4E99-49C1-BF09-9D9E5818BB6B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9070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4110D-4E99-49C1-BF09-9D9E5818BB6B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1290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4110D-4E99-49C1-BF09-9D9E5818BB6B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32963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4110D-4E99-49C1-BF09-9D9E5818BB6B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4492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4110D-4E99-49C1-BF09-9D9E5818BB6B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3303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4110D-4E99-49C1-BF09-9D9E5818BB6B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9578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4110D-4E99-49C1-BF09-9D9E5818BB6B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2776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F4110D-4E99-49C1-BF09-9D9E5818BB6B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51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FAA74F-DE92-4414-B0C7-466184CBCC99}"/>
              </a:ext>
            </a:extLst>
          </p:cNvPr>
          <p:cNvSpPr/>
          <p:nvPr userDrawn="1"/>
        </p:nvSpPr>
        <p:spPr>
          <a:xfrm>
            <a:off x="4093462" y="404813"/>
            <a:ext cx="8098537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9D4896A-B348-4A66-B8A4-5E68BBCC49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93463" y="5296342"/>
            <a:ext cx="5991063" cy="1561657"/>
          </a:xfrm>
          <a:solidFill>
            <a:schemeClr val="tx1"/>
          </a:solidFill>
        </p:spPr>
        <p:txBody>
          <a:bodyPr tIns="90000" bIns="90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>
                <a:solidFill>
                  <a:schemeClr val="bg1"/>
                </a:solidFill>
              </a:defRPr>
            </a:lvl2pPr>
            <a:lvl3pPr marL="914400" indent="0" algn="ctr">
              <a:buNone/>
              <a:defRPr sz="28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Edit Master</a:t>
            </a:r>
            <a:br>
              <a:rPr lang="en-US" noProof="0" dirty="0"/>
            </a:br>
            <a:r>
              <a:rPr lang="en-US" noProof="0" dirty="0"/>
              <a:t>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3" y="2117623"/>
            <a:ext cx="5991063" cy="2977551"/>
          </a:xfr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 dirty="0"/>
              <a:t>CLICK TO EDIT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0" y="953857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0A900D34-4B01-4389-9CFF-FFCB0CF7A3CC}"/>
              </a:ext>
            </a:extLst>
          </p:cNvPr>
          <p:cNvSpPr/>
          <p:nvPr userDrawn="1"/>
        </p:nvSpPr>
        <p:spPr>
          <a:xfrm>
            <a:off x="4093462" y="1916455"/>
            <a:ext cx="8098538" cy="2011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5" descr="Rectangle shape">
            <a:extLst>
              <a:ext uri="{FF2B5EF4-FFF2-40B4-BE49-F238E27FC236}">
                <a16:creationId xmlns:a16="http://schemas.microsoft.com/office/drawing/2014/main" id="{72ED261F-FABA-4D73-8360-A897A6082FA6}"/>
              </a:ext>
            </a:extLst>
          </p:cNvPr>
          <p:cNvSpPr/>
          <p:nvPr userDrawn="1"/>
        </p:nvSpPr>
        <p:spPr>
          <a:xfrm>
            <a:off x="-1" y="5095175"/>
            <a:ext cx="12192000" cy="2011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843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89555"/>
            <a:ext cx="4405067" cy="173721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84490" y="2620884"/>
            <a:ext cx="4955429" cy="808115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04701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284490" y="2107734"/>
            <a:ext cx="4955429" cy="43059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60CEEAE-673F-4CB5-B22D-3567AE8002C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284489" y="976103"/>
            <a:ext cx="4955429" cy="112842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$12,345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4825933-91D2-4FC0-BB9B-5D124BF9D51B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284490" y="5321068"/>
            <a:ext cx="4955429" cy="548574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D20445D-98AF-47B2-9FBD-AF19976FE079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284490" y="4807915"/>
            <a:ext cx="4955429" cy="43059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6B4ED62-0191-4136-BE3C-958CFAB7AC9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284489" y="3676284"/>
            <a:ext cx="4955429" cy="112842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$6,789</a:t>
            </a:r>
          </a:p>
        </p:txBody>
      </p:sp>
      <p:sp>
        <p:nvSpPr>
          <p:cNvPr id="15" name="Rectangle 13" descr="Rectangle shape">
            <a:extLst>
              <a:ext uri="{FF2B5EF4-FFF2-40B4-BE49-F238E27FC236}">
                <a16:creationId xmlns:a16="http://schemas.microsoft.com/office/drawing/2014/main" id="{7A6E2CC8-AD16-49DE-83C6-DA0AA5063E1D}"/>
              </a:ext>
            </a:extLst>
          </p:cNvPr>
          <p:cNvSpPr/>
          <p:nvPr userDrawn="1"/>
        </p:nvSpPr>
        <p:spPr>
          <a:xfrm>
            <a:off x="-1" y="3341010"/>
            <a:ext cx="4246123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440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9A7BA7-C33A-4105-8F53-B8940C0A3F83}"/>
              </a:ext>
            </a:extLst>
          </p:cNvPr>
          <p:cNvSpPr/>
          <p:nvPr userDrawn="1"/>
        </p:nvSpPr>
        <p:spPr>
          <a:xfrm>
            <a:off x="4408227" y="-9144"/>
            <a:ext cx="1353312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5FDDE8-E604-43B2-9010-7650176DFE1B}"/>
              </a:ext>
            </a:extLst>
          </p:cNvPr>
          <p:cNvSpPr/>
          <p:nvPr userDrawn="1"/>
        </p:nvSpPr>
        <p:spPr>
          <a:xfrm>
            <a:off x="6051420" y="0"/>
            <a:ext cx="2039112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0413" y="0"/>
            <a:ext cx="2971800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4571999"/>
            <a:ext cx="4422014" cy="150882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408227" y="2494818"/>
            <a:ext cx="1353314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60CEEAE-673F-4CB5-B22D-3567AE8002C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779480" y="1520399"/>
            <a:ext cx="1982060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$25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4825933-91D2-4FC0-BB9B-5D124BF9D51B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984239" y="4599296"/>
            <a:ext cx="5367974" cy="1019338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F95E71-8CFB-47D8-857E-5CF7D091CCF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639221" y="2494818"/>
            <a:ext cx="1353314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20BB32-08C4-4A57-831F-A25F6DD5F662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10474" y="1520399"/>
            <a:ext cx="1982060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$50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94EBB8B-63BC-49D7-A4A6-810321F08EC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9950851" y="2494818"/>
            <a:ext cx="1401361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Billion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DC8524C-8473-476B-9727-B88579F5C6D1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339466" y="1520399"/>
            <a:ext cx="2401321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$100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408227" y="3684893"/>
            <a:ext cx="1353314" cy="612000"/>
          </a:xfrm>
        </p:spPr>
        <p:txBody>
          <a:bodyPr lIns="0" tIns="0" rIns="0" bIns="0" anchor="b">
            <a:normAutofit/>
          </a:bodyPr>
          <a:lstStyle>
            <a:lvl1pPr marL="0" indent="0" algn="r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8AB304D-0212-48B1-9FA2-FFFBBA30066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732363" y="3684893"/>
            <a:ext cx="1353314" cy="612000"/>
          </a:xfrm>
        </p:spPr>
        <p:txBody>
          <a:bodyPr lIns="0" tIns="0" rIns="0" bIns="0" anchor="b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2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C3FB435-A0E9-4DB4-97CD-CD4676D2A60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966893" y="3684893"/>
            <a:ext cx="1401361" cy="612000"/>
          </a:xfrm>
        </p:spPr>
        <p:txBody>
          <a:bodyPr lIns="0" tIns="0" rIns="0" bIns="0" anchor="b">
            <a:normAutofit/>
          </a:bodyPr>
          <a:lstStyle>
            <a:lvl1pPr marL="0" indent="0" algn="r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3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1" name="Rectangle 31" descr="Rectangle shape">
            <a:extLst>
              <a:ext uri="{FF2B5EF4-FFF2-40B4-BE49-F238E27FC236}">
                <a16:creationId xmlns:a16="http://schemas.microsoft.com/office/drawing/2014/main" id="{98B8BA77-4925-481F-93A8-D07826A9C50C}"/>
              </a:ext>
            </a:extLst>
          </p:cNvPr>
          <p:cNvSpPr/>
          <p:nvPr userDrawn="1"/>
        </p:nvSpPr>
        <p:spPr>
          <a:xfrm>
            <a:off x="0" y="4252116"/>
            <a:ext cx="278618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2026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9600" y="814742"/>
            <a:ext cx="4422014" cy="619448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5346" y="3015916"/>
            <a:ext cx="4371473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8AB304D-0212-48B1-9FA2-FFFBBA30066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486281" y="3015916"/>
            <a:ext cx="2716437" cy="4788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345" y="3585385"/>
            <a:ext cx="4371473" cy="22144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62C7EF8-2FB4-4ED0-A661-3328AF0A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9600" y="1979605"/>
            <a:ext cx="4412151" cy="100633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A0F49E4-92A1-4E95-B557-32CC712F2097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486281" y="3585385"/>
            <a:ext cx="4865932" cy="22144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8604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0" y="1581912"/>
            <a:ext cx="12192000" cy="527608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97157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7EC15B-6ADB-43E7-8D3D-9CA1B60F918F}"/>
              </a:ext>
            </a:extLst>
          </p:cNvPr>
          <p:cNvCxnSpPr/>
          <p:nvPr userDrawn="1"/>
        </p:nvCxnSpPr>
        <p:spPr>
          <a:xfrm>
            <a:off x="-1" y="4642338"/>
            <a:ext cx="11731752" cy="0"/>
          </a:xfrm>
          <a:prstGeom prst="straightConnector1">
            <a:avLst/>
          </a:prstGeom>
          <a:ln w="190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6D8E99-1988-42A8-9F1C-95B986DC31E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649981" y="4411980"/>
            <a:ext cx="4892040" cy="0"/>
          </a:xfrm>
          <a:prstGeom prst="straightConnector1">
            <a:avLst/>
          </a:prstGeom>
          <a:ln w="190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1" descr="Competitors logos quadrant">
            <a:extLst>
              <a:ext uri="{FF2B5EF4-FFF2-40B4-BE49-F238E27FC236}">
                <a16:creationId xmlns:a16="http://schemas.microsoft.com/office/drawing/2014/main" id="{9E7B5F5C-D6CB-40DA-9AEA-4945FD67068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30305" y="294838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2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0" name="Picture Placeholder 11" descr="Competitors logos quadrant">
            <a:extLst>
              <a:ext uri="{FF2B5EF4-FFF2-40B4-BE49-F238E27FC236}">
                <a16:creationId xmlns:a16="http://schemas.microsoft.com/office/drawing/2014/main" id="{5E7FCEE1-8543-48D2-92BF-C15B856518F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72933" y="2218387"/>
            <a:ext cx="1655064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1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F1D6EC72-CD23-4FB2-B57B-639BD132182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21461" y="4889390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3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9ECFB104-72C8-4C8F-9892-D63C32BDB4C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4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EB1BE7C2-D7E1-44FC-9E2F-07D83234A28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96986" y="502628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5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CC78793E-2DD2-4C95-911F-5128AE36DF8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528930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Competitor 6</a:t>
            </a:r>
          </a:p>
          <a:p>
            <a:r>
              <a:rPr lang="en-US" noProof="0" dirty="0"/>
              <a:t>Logo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42F0CC5-5779-42DA-8794-6726B62CC76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4089581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expensive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A1687596-F4AA-47A2-B151-DE1D2D317A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4089581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expensive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0B300A8-8F26-4803-B75B-4109631B8AD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16416" y="6208556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Less convenient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52D52EF-59ED-4ADC-B2F9-DFFB875F5A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16416" y="1876140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noProof="0"/>
              <a:t>More convenient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2126427F-C54E-4B7F-9641-938D9541923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013409" y="1981647"/>
            <a:ext cx="2331720" cy="539496"/>
          </a:xfrm>
          <a:solidFill>
            <a:schemeClr val="bg1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8640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ep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3804920"/>
            <a:ext cx="3528000" cy="2484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701" y="4617038"/>
            <a:ext cx="2741612" cy="1463785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9" y="2739982"/>
            <a:ext cx="3432374" cy="8454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0C9FB-EE54-4D19-932C-4EF9C7CC93B4}"/>
              </a:ext>
            </a:extLst>
          </p:cNvPr>
          <p:cNvSpPr/>
          <p:nvPr userDrawn="1"/>
        </p:nvSpPr>
        <p:spPr>
          <a:xfrm>
            <a:off x="4368003" y="3414843"/>
            <a:ext cx="3510000" cy="26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B17A0E8-5FE1-4EDB-9912-D15DE0F515CA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809623" y="3858661"/>
            <a:ext cx="2718358" cy="2077777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8EA48-44FB-466C-808A-654F878A2BE5}"/>
              </a:ext>
            </a:extLst>
          </p:cNvPr>
          <p:cNvSpPr/>
          <p:nvPr userDrawn="1"/>
        </p:nvSpPr>
        <p:spPr>
          <a:xfrm>
            <a:off x="7859550" y="1714500"/>
            <a:ext cx="3688016" cy="31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2B7032-E785-4A36-9ADB-097498F9D09B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8292856" y="1828117"/>
            <a:ext cx="2731930" cy="3112371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79896" y="4348591"/>
            <a:ext cx="2741611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F3182A3-A2A8-4CAF-9CB8-8D2AFF31639B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813818" y="3590214"/>
            <a:ext cx="2718357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AE2A6B1-5D4C-4E87-A1F9-92B4CC63D18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301247" y="1559671"/>
            <a:ext cx="2728138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7" name="Rectangle 30" descr="Rectangle shape">
            <a:extLst>
              <a:ext uri="{FF2B5EF4-FFF2-40B4-BE49-F238E27FC236}">
                <a16:creationId xmlns:a16="http://schemas.microsoft.com/office/drawing/2014/main" id="{3FD4F881-8EF1-46B0-A01F-F145F6EA85C6}"/>
              </a:ext>
            </a:extLst>
          </p:cNvPr>
          <p:cNvSpPr/>
          <p:nvPr userDrawn="1"/>
        </p:nvSpPr>
        <p:spPr>
          <a:xfrm>
            <a:off x="0" y="2395688"/>
            <a:ext cx="551837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7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481465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867819" y="2345281"/>
            <a:ext cx="4399506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6CFA9DC2-8816-4504-9E78-0D6A51A4AB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0C6A052-44FB-4766-A715-5F60A7AEF0AD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245711" y="2345281"/>
            <a:ext cx="5078469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C1D2FC-82D4-4984-A285-D297EC46F0D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62013" y="2998120"/>
            <a:ext cx="4818062" cy="268763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C7746309-5494-4FAF-8640-D18D81C82FC1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30001" y="2998120"/>
            <a:ext cx="5122211" cy="268763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Rectangle 17" descr="Rectangle shape">
            <a:extLst>
              <a:ext uri="{FF2B5EF4-FFF2-40B4-BE49-F238E27FC236}">
                <a16:creationId xmlns:a16="http://schemas.microsoft.com/office/drawing/2014/main" id="{42F2CA37-EDD0-4C79-960F-D8E91A8352FB}"/>
              </a:ext>
            </a:extLst>
          </p:cNvPr>
          <p:cNvSpPr/>
          <p:nvPr userDrawn="1"/>
        </p:nvSpPr>
        <p:spPr>
          <a:xfrm>
            <a:off x="0" y="1347938"/>
            <a:ext cx="325374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5732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74398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BE302E7-5C2F-4624-AD0C-D1495C751B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90E84C90-8C85-4EBD-A0A8-BE416170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0C2D7C7-DBCB-4597-8620-C8C9C5A76A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9124C08-3E86-444D-B5D0-F3F9BB16C98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56B47F-3E0D-42C1-966E-767F85C6CF80}"/>
              </a:ext>
            </a:extLst>
          </p:cNvPr>
          <p:cNvSpPr/>
          <p:nvPr userDrawn="1"/>
        </p:nvSpPr>
        <p:spPr>
          <a:xfrm>
            <a:off x="0" y="4039354"/>
            <a:ext cx="12192000" cy="54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CE94E73-2035-4848-A777-57D121957C57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4D2653B7-297D-4579-B765-779B78649A6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88108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0FDA4BB-A1AC-401D-BF49-12BA8C00A75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1C09CA-AD2D-489D-8280-D5D5CA6F8E0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1C95C8F-A3B1-4034-8C7E-60D92AD5A5AF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D64408A-F4D2-4911-A50C-294A6E12963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024487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14426FB-8D1F-48A3-87B1-6E44756261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113A947D-3189-4C34-A151-25B6735B5765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DFAD3D9-CF77-4D07-8D3C-6946F80F500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4307172"/>
            <a:ext cx="1803644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A1A4549-1CA1-4925-A715-C3356C3B538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12360" y="4692262"/>
            <a:ext cx="1803644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612C4698-25FA-4C20-A9E3-847CD97AEC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24762162-855D-415D-AF6A-C44F05CE7883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89D11E9-B94E-4CFA-B405-7F22D3AF9794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95BF5016-E7B0-47AC-BFE0-E776F860AF3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400234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3228A294-7EF5-49C2-B215-AF1AC293EB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BFF32ED7-F60E-49AC-91A1-3034E8EB0B3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29BCBD-EC3D-4652-99F1-83BD8B568FF6}"/>
              </a:ext>
            </a:extLst>
          </p:cNvPr>
          <p:cNvSpPr/>
          <p:nvPr userDrawn="1"/>
        </p:nvSpPr>
        <p:spPr>
          <a:xfrm>
            <a:off x="897298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ADE57E-F0D9-4D76-B243-DAC787E66091}"/>
              </a:ext>
            </a:extLst>
          </p:cNvPr>
          <p:cNvSpPr/>
          <p:nvPr userDrawn="1"/>
        </p:nvSpPr>
        <p:spPr>
          <a:xfrm>
            <a:off x="9636748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8F9527-D6F7-47B7-93E6-729FA654E51A}"/>
              </a:ext>
            </a:extLst>
          </p:cNvPr>
          <p:cNvSpPr/>
          <p:nvPr userDrawn="1"/>
        </p:nvSpPr>
        <p:spPr>
          <a:xfrm>
            <a:off x="3082161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242D9B-895E-4D79-8BC2-6A934BD109F6}"/>
              </a:ext>
            </a:extLst>
          </p:cNvPr>
          <p:cNvSpPr/>
          <p:nvPr userDrawn="1"/>
        </p:nvSpPr>
        <p:spPr>
          <a:xfrm>
            <a:off x="5267024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B79B76-7626-4584-AE9A-4CDF7F0F6430}"/>
              </a:ext>
            </a:extLst>
          </p:cNvPr>
          <p:cNvSpPr/>
          <p:nvPr userDrawn="1"/>
        </p:nvSpPr>
        <p:spPr>
          <a:xfrm>
            <a:off x="7451887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59B93CA-5AD1-43A8-AF37-7DA25D3B400E}"/>
              </a:ext>
            </a:extLst>
          </p:cNvPr>
          <p:cNvSpPr>
            <a:spLocks noGrp="1"/>
          </p:cNvSpPr>
          <p:nvPr>
            <p:ph type="body" idx="49"/>
          </p:nvPr>
        </p:nvSpPr>
        <p:spPr>
          <a:xfrm>
            <a:off x="5212360" y="1865304"/>
            <a:ext cx="6103964" cy="815993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Rectangle 27" descr="Rectangle shape">
            <a:extLst>
              <a:ext uri="{FF2B5EF4-FFF2-40B4-BE49-F238E27FC236}">
                <a16:creationId xmlns:a16="http://schemas.microsoft.com/office/drawing/2014/main" id="{DE069B8B-CA4A-46A5-901F-F2C7F60C0C24}"/>
              </a:ext>
            </a:extLst>
          </p:cNvPr>
          <p:cNvSpPr/>
          <p:nvPr userDrawn="1"/>
        </p:nvSpPr>
        <p:spPr>
          <a:xfrm>
            <a:off x="-1" y="1525500"/>
            <a:ext cx="722887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9227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89555"/>
            <a:ext cx="4405067" cy="173721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04701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71531890-A142-4CE0-8BD5-856FACD08EA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5656217" y="404813"/>
            <a:ext cx="5673771" cy="56530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0" name="Rectangle 8" descr="Rectangle shape">
            <a:extLst>
              <a:ext uri="{FF2B5EF4-FFF2-40B4-BE49-F238E27FC236}">
                <a16:creationId xmlns:a16="http://schemas.microsoft.com/office/drawing/2014/main" id="{B429AA89-05C8-451C-B390-2E809555BA84}"/>
              </a:ext>
            </a:extLst>
          </p:cNvPr>
          <p:cNvSpPr/>
          <p:nvPr userDrawn="1"/>
        </p:nvSpPr>
        <p:spPr>
          <a:xfrm>
            <a:off x="0" y="3341010"/>
            <a:ext cx="372317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88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BCE1DF-09FE-457A-9D5E-E7A8E0F5E7AA}"/>
              </a:ext>
            </a:extLst>
          </p:cNvPr>
          <p:cNvSpPr/>
          <p:nvPr userDrawn="1"/>
        </p:nvSpPr>
        <p:spPr>
          <a:xfrm>
            <a:off x="4533570" y="3027646"/>
            <a:ext cx="1667437" cy="2430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508111-4A36-4CF7-86F5-0AD3FDEEDDDF}"/>
              </a:ext>
            </a:extLst>
          </p:cNvPr>
          <p:cNvSpPr/>
          <p:nvPr userDrawn="1"/>
        </p:nvSpPr>
        <p:spPr>
          <a:xfrm>
            <a:off x="8262336" y="3027646"/>
            <a:ext cx="1667437" cy="2430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E182D-C697-44DF-A090-F131D0302405}"/>
              </a:ext>
            </a:extLst>
          </p:cNvPr>
          <p:cNvSpPr/>
          <p:nvPr userDrawn="1"/>
        </p:nvSpPr>
        <p:spPr>
          <a:xfrm>
            <a:off x="6397953" y="3027646"/>
            <a:ext cx="1667437" cy="2430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4812501"/>
            <a:ext cx="2939721" cy="668619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27646"/>
            <a:ext cx="296257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3FB6CB-7DC7-42AB-937B-FACFE1A28A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2336" y="774398"/>
            <a:ext cx="1667437" cy="226470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5AE5F8-F053-47AB-BCB2-70F2BF5C44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33570" y="790248"/>
            <a:ext cx="1667437" cy="226470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86E9819-052E-4932-AD4D-2E6844D4042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97953" y="774398"/>
            <a:ext cx="1667437" cy="226470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E9CD767-2C5C-4922-8EC2-4DFCB6ECF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63312" y="3444850"/>
            <a:ext cx="1478166" cy="58313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1851AA2-C176-47A9-A949-3837A394CD9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663915" y="4066882"/>
            <a:ext cx="1477288" cy="242641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noProof="0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879156B3-E019-4A41-8242-F0D70D5025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3915" y="4363838"/>
            <a:ext cx="1477288" cy="83346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B3928-67D4-498A-9DED-4FF10BE1A4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7695" y="3429000"/>
            <a:ext cx="1478166" cy="58313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464C0AB-BE10-429A-A453-247A538F5D3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28298" y="4051032"/>
            <a:ext cx="1477288" cy="242641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noProof="0" dirty="0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177BAD76-5C75-4FA2-B792-300193BDC9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28298" y="4347988"/>
            <a:ext cx="1477288" cy="83346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CFBCF6D-5E27-4808-BA1C-6F72DDAAC6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92078" y="3429000"/>
            <a:ext cx="1478166" cy="58313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755E469-9B43-406E-BB68-F691A4DF441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92681" y="4051032"/>
            <a:ext cx="1477288" cy="242641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noProof="0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AE2A9BB2-4A2A-49A1-8337-C26A0EC27E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92681" y="4347988"/>
            <a:ext cx="1477288" cy="83346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Rectangle 13" descr="Rectangle shape">
            <a:extLst>
              <a:ext uri="{FF2B5EF4-FFF2-40B4-BE49-F238E27FC236}">
                <a16:creationId xmlns:a16="http://schemas.microsoft.com/office/drawing/2014/main" id="{4FBD15D4-B1D1-4D03-9259-CE4D7AA955DF}"/>
              </a:ext>
            </a:extLst>
          </p:cNvPr>
          <p:cNvSpPr/>
          <p:nvPr userDrawn="1"/>
        </p:nvSpPr>
        <p:spPr>
          <a:xfrm>
            <a:off x="0" y="4461207"/>
            <a:ext cx="2092411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5F187E-7D3E-4515-9080-F43CDDC1367A}"/>
              </a:ext>
            </a:extLst>
          </p:cNvPr>
          <p:cNvSpPr/>
          <p:nvPr userDrawn="1"/>
        </p:nvSpPr>
        <p:spPr>
          <a:xfrm>
            <a:off x="10086214" y="3027646"/>
            <a:ext cx="1667437" cy="24306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E73C2988-A9B5-4F54-A47A-28CA61A95C0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086214" y="774398"/>
            <a:ext cx="1667437" cy="226470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6F33406F-B3C8-4C3A-8999-A4CA36F878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15956" y="3429000"/>
            <a:ext cx="1478166" cy="58313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</a:t>
            </a:r>
            <a:br>
              <a:rPr lang="en-US" noProof="0"/>
            </a:br>
            <a:r>
              <a:rPr lang="en-US" noProof="0"/>
              <a:t>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78850E5B-4CF8-4F86-96CD-A1C18D950B2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216559" y="4051032"/>
            <a:ext cx="1477288" cy="242641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endParaRPr lang="en-US" noProof="0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892C8BB0-BC57-4199-994A-A289DC178AC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216559" y="4347988"/>
            <a:ext cx="1477288" cy="833467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9572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97157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59B93CA-5AD1-43A8-AF37-7DA25D3B400E}"/>
              </a:ext>
            </a:extLst>
          </p:cNvPr>
          <p:cNvSpPr>
            <a:spLocks noGrp="1"/>
          </p:cNvSpPr>
          <p:nvPr>
            <p:ph type="body" idx="49"/>
          </p:nvPr>
        </p:nvSpPr>
        <p:spPr>
          <a:xfrm>
            <a:off x="5212360" y="1865304"/>
            <a:ext cx="6103964" cy="815993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7EA497-80B1-41E2-8E50-4193B3DBB4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8200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A39902-3138-4686-85B5-3FE813B7BD36}"/>
              </a:ext>
            </a:extLst>
          </p:cNvPr>
          <p:cNvSpPr/>
          <p:nvPr userDrawn="1"/>
        </p:nvSpPr>
        <p:spPr>
          <a:xfrm>
            <a:off x="1798320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7D767E78-191D-404C-98CB-C65C651DC6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1253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 Name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6474358B-E609-4F26-8A11-64E0DC41AD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22832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75335C46-548C-42F2-89FC-909F3B24282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977409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6A588B-BA73-49FD-9E1E-1F1C51FD3850}"/>
              </a:ext>
            </a:extLst>
          </p:cNvPr>
          <p:cNvSpPr/>
          <p:nvPr userDrawn="1"/>
        </p:nvSpPr>
        <p:spPr>
          <a:xfrm>
            <a:off x="8937529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15790237-9A5F-4A9F-A5BB-E4FF0712C5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60462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3 Name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A0554067-4F62-4CE7-AF48-55BBD708AC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5" name="Picture Placeholder 7">
            <a:extLst>
              <a:ext uri="{FF2B5EF4-FFF2-40B4-BE49-F238E27FC236}">
                <a16:creationId xmlns:a16="http://schemas.microsoft.com/office/drawing/2014/main" id="{AA1B0DE9-602F-4ECB-AF1E-00D45491BC9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403916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43DD23D-9D79-4667-BB9E-A3A54505AEDA}"/>
              </a:ext>
            </a:extLst>
          </p:cNvPr>
          <p:cNvSpPr/>
          <p:nvPr userDrawn="1"/>
        </p:nvSpPr>
        <p:spPr>
          <a:xfrm>
            <a:off x="5364036" y="3126698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FFDAE67E-CF93-4600-BFAE-AF6B317A9EB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86969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2 Name</a:t>
            </a:r>
          </a:p>
        </p:txBody>
      </p:sp>
      <p:sp>
        <p:nvSpPr>
          <p:cNvPr id="68" name="Text Placeholder 17">
            <a:extLst>
              <a:ext uri="{FF2B5EF4-FFF2-40B4-BE49-F238E27FC236}">
                <a16:creationId xmlns:a16="http://schemas.microsoft.com/office/drawing/2014/main" id="{0F0E3D9A-B0CE-4BF9-A274-1FB704C416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9" name="Picture Placeholder 7">
            <a:extLst>
              <a:ext uri="{FF2B5EF4-FFF2-40B4-BE49-F238E27FC236}">
                <a16:creationId xmlns:a16="http://schemas.microsoft.com/office/drawing/2014/main" id="{36B2F594-9AB1-4C33-86BE-4732609D6B0A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2432017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FB6684-D013-48BC-9926-29E0BCA889B1}"/>
              </a:ext>
            </a:extLst>
          </p:cNvPr>
          <p:cNvSpPr/>
          <p:nvPr userDrawn="1"/>
        </p:nvSpPr>
        <p:spPr>
          <a:xfrm>
            <a:off x="3392137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EECC50BE-82E8-4ECC-B642-5C11A927A70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515070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4 Name</a:t>
            </a:r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4D96D406-D0F6-4E2D-BAE8-7B011D620FE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516649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77" name="Picture Placeholder 7">
            <a:extLst>
              <a:ext uri="{FF2B5EF4-FFF2-40B4-BE49-F238E27FC236}">
                <a16:creationId xmlns:a16="http://schemas.microsoft.com/office/drawing/2014/main" id="{D6B0782E-8C48-4FC4-B086-A5606E01F5DB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5997733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A195F5-3125-484A-954D-EB0E743F6947}"/>
              </a:ext>
            </a:extLst>
          </p:cNvPr>
          <p:cNvSpPr/>
          <p:nvPr userDrawn="1"/>
        </p:nvSpPr>
        <p:spPr>
          <a:xfrm>
            <a:off x="6957853" y="4316113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9" name="Text Placeholder 17">
            <a:extLst>
              <a:ext uri="{FF2B5EF4-FFF2-40B4-BE49-F238E27FC236}">
                <a16:creationId xmlns:a16="http://schemas.microsoft.com/office/drawing/2014/main" id="{428D2D4B-ED0B-40E0-9ECD-C95A190399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080786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5 Name</a:t>
            </a:r>
          </a:p>
        </p:txBody>
      </p: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35125C72-EAD5-4723-BBD0-6B22FA0785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082365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33" name="Rectangle 63" descr="Rectangle shape">
            <a:extLst>
              <a:ext uri="{FF2B5EF4-FFF2-40B4-BE49-F238E27FC236}">
                <a16:creationId xmlns:a16="http://schemas.microsoft.com/office/drawing/2014/main" id="{ACFA1245-86BF-45AA-B492-5CE7275AFF80}"/>
              </a:ext>
            </a:extLst>
          </p:cNvPr>
          <p:cNvSpPr/>
          <p:nvPr userDrawn="1"/>
        </p:nvSpPr>
        <p:spPr>
          <a:xfrm>
            <a:off x="0" y="1516317"/>
            <a:ext cx="807679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3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61FC-03E6-461D-AD5E-F586206AB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39695"/>
            <a:ext cx="5879592" cy="2113385"/>
          </a:xfrm>
          <a:solidFill>
            <a:schemeClr val="tx1"/>
          </a:solidFill>
        </p:spPr>
        <p:txBody>
          <a:bodyPr lIns="432000" tIns="1332000" rIns="288000" bIns="1188000">
            <a:normAutofit/>
          </a:bodyPr>
          <a:lstStyle>
            <a:lvl1pPr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291F5-706F-4B04-9757-B8F1D883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5CBDFFE-A853-4C67-8FC4-53F81449E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788" y="5158018"/>
            <a:ext cx="5879592" cy="899882"/>
          </a:xfrm>
          <a:solidFill>
            <a:schemeClr val="tx1"/>
          </a:solidFill>
        </p:spPr>
        <p:txBody>
          <a:bodyPr lIns="432000" tIns="144000" rIns="144000" bIns="144000" anchor="ctr" anchorCtr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6000">
                <a:solidFill>
                  <a:schemeClr val="bg2"/>
                </a:solidFill>
                <a:latin typeface="+mj-lt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BA6C74E-3778-471F-9477-D823F7D6A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4C5077D8-7618-454B-9F54-DDC6AF1C8BE9}"/>
              </a:ext>
            </a:extLst>
          </p:cNvPr>
          <p:cNvSpPr/>
          <p:nvPr userDrawn="1"/>
        </p:nvSpPr>
        <p:spPr>
          <a:xfrm>
            <a:off x="839789" y="4953080"/>
            <a:ext cx="426211" cy="208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1773B3-F1A0-4739-85D2-11930A92006B}"/>
              </a:ext>
            </a:extLst>
          </p:cNvPr>
          <p:cNvSpPr/>
          <p:nvPr userDrawn="1"/>
        </p:nvSpPr>
        <p:spPr>
          <a:xfrm>
            <a:off x="11352213" y="6293507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6" descr="Rectangle shape">
            <a:extLst>
              <a:ext uri="{FF2B5EF4-FFF2-40B4-BE49-F238E27FC236}">
                <a16:creationId xmlns:a16="http://schemas.microsoft.com/office/drawing/2014/main" id="{34F9E77E-D12E-44C4-BDFA-352E61E1D14C}"/>
              </a:ext>
            </a:extLst>
          </p:cNvPr>
          <p:cNvSpPr/>
          <p:nvPr userDrawn="1"/>
        </p:nvSpPr>
        <p:spPr>
          <a:xfrm>
            <a:off x="1266000" y="4956850"/>
            <a:ext cx="1092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0821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2258" y="4101739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8" y="2739982"/>
            <a:ext cx="6097341" cy="76154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862258" y="4463100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D9061FDA-6F12-4C6E-8374-F8ED0FF2932A}"/>
              </a:ext>
            </a:extLst>
          </p:cNvPr>
          <p:cNvSpPr>
            <a:spLocks noGrp="1"/>
          </p:cNvSpPr>
          <p:nvPr>
            <p:ph type="chart" sz="quarter" idx="44"/>
          </p:nvPr>
        </p:nvSpPr>
        <p:spPr>
          <a:xfrm>
            <a:off x="6959600" y="765175"/>
            <a:ext cx="4370388" cy="51006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C89AD31-EDB3-409A-BB3D-9A2263EA5F9E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2869583" y="4101739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ECE7C29-B0CF-4459-9010-99944A9D372B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2869583" y="4463100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AA503CE-740E-471A-BE66-70EF1E5ED0DF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4874046" y="4106224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ABC95E5-FC26-42BE-B500-AFB5F7AA358F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874046" y="4467585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D6BF30-B139-4A44-8D70-E8B58153D59D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62258" y="5110152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DC5F966-21F2-4236-8AE2-F83B8916800F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862258" y="5471513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9094085-3B39-4A4F-B421-083BD603E089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2869583" y="5110152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87EE246-B30D-4246-BBE0-0BC8EBA9925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2869583" y="5471513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2833A53-1031-4E59-BB69-C21555C45940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4874046" y="5114637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898A319-33AA-48F0-9D9D-2196528CD257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874046" y="5475998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Description</a:t>
            </a:r>
          </a:p>
        </p:txBody>
      </p:sp>
      <p:sp>
        <p:nvSpPr>
          <p:cNvPr id="28" name="Rectangle 25" descr="Rectangle shape">
            <a:extLst>
              <a:ext uri="{FF2B5EF4-FFF2-40B4-BE49-F238E27FC236}">
                <a16:creationId xmlns:a16="http://schemas.microsoft.com/office/drawing/2014/main" id="{536DDC95-2245-400E-87D9-78ACE3EB0369}"/>
              </a:ext>
            </a:extLst>
          </p:cNvPr>
          <p:cNvSpPr/>
          <p:nvPr userDrawn="1"/>
        </p:nvSpPr>
        <p:spPr>
          <a:xfrm>
            <a:off x="1" y="2374094"/>
            <a:ext cx="304220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6008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404545"/>
            <a:ext cx="5267789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614" y="3148026"/>
            <a:ext cx="52762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34740" y="3880032"/>
            <a:ext cx="5536134" cy="2025307"/>
          </a:xfrm>
        </p:spPr>
        <p:txBody>
          <a:bodyPr lIns="0" tIns="0" rIns="0" bIns="0" anchor="t" anchorCtr="0">
            <a:normAutofit/>
          </a:bodyPr>
          <a:lstStyle>
            <a:lvl1pPr marL="285750" indent="-28575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267325" cy="58293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5962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9E029D3-A2D2-4959-AD45-2926DF4C67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A919AF-E573-4B3C-8E98-F501EABA1B1B}"/>
              </a:ext>
            </a:extLst>
          </p:cNvPr>
          <p:cNvSpPr/>
          <p:nvPr userDrawn="1"/>
        </p:nvSpPr>
        <p:spPr>
          <a:xfrm>
            <a:off x="4108011" y="765175"/>
            <a:ext cx="3990525" cy="1756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8" descr="Rectangle shape">
            <a:extLst>
              <a:ext uri="{FF2B5EF4-FFF2-40B4-BE49-F238E27FC236}">
                <a16:creationId xmlns:a16="http://schemas.microsoft.com/office/drawing/2014/main" id="{456AD312-1A1E-4043-B08C-1410D3EDEC27}"/>
              </a:ext>
            </a:extLst>
          </p:cNvPr>
          <p:cNvSpPr/>
          <p:nvPr userDrawn="1"/>
        </p:nvSpPr>
        <p:spPr>
          <a:xfrm>
            <a:off x="-1" y="5262290"/>
            <a:ext cx="12191999" cy="777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4" y="2521329"/>
            <a:ext cx="4005072" cy="2740961"/>
          </a:xfrm>
          <a:solidFill>
            <a:schemeClr val="tx1"/>
          </a:solidFill>
        </p:spPr>
        <p:txBody>
          <a:bodyPr tIns="72000" rIns="72000" bIns="792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THANK</a:t>
            </a:r>
            <a:br>
              <a:rPr lang="en-US" noProof="0"/>
            </a:br>
            <a:r>
              <a:rPr lang="en-US" noProof="0"/>
              <a:t>YOU!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0" y="1338610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ACAC3-4604-4C09-A60E-353A71E93E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8038" y="4541163"/>
            <a:ext cx="3038475" cy="59055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August Bergqvist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AD3B8E-A11F-4EAE-94E5-5A918EEFB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8557" y="537832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Phone: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4C7CDA87-1949-494C-94DB-E500247384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8557" y="5658102"/>
            <a:ext cx="2858011" cy="28010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678-555-0177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20ADC7-EE42-4D0E-B17A-883FE693D6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08011" y="537793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Email: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D9FFFDD-8708-4CDD-974F-8A022BB26A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8011" y="5657711"/>
            <a:ext cx="3684587" cy="28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bergqvist@vanarsdelltd.com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DE37318-4A32-4233-997C-CE244B16F5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8536" y="537793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noProof="0"/>
              <a:t>Website: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F818617-24CC-4E07-ABE4-A23E89FC13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8536" y="5657711"/>
            <a:ext cx="3240000" cy="28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www.vanasdelltd.com</a:t>
            </a:r>
          </a:p>
        </p:txBody>
      </p:sp>
      <p:sp>
        <p:nvSpPr>
          <p:cNvPr id="21" name="Rectangle 12" descr="Rectangle shape">
            <a:extLst>
              <a:ext uri="{FF2B5EF4-FFF2-40B4-BE49-F238E27FC236}">
                <a16:creationId xmlns:a16="http://schemas.microsoft.com/office/drawing/2014/main" id="{F63A6226-0829-4BFB-805E-8B463D763BD0}"/>
              </a:ext>
            </a:extLst>
          </p:cNvPr>
          <p:cNvSpPr/>
          <p:nvPr userDrawn="1"/>
        </p:nvSpPr>
        <p:spPr>
          <a:xfrm>
            <a:off x="4760495" y="2320161"/>
            <a:ext cx="743150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5739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1717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07217"/>
            <a:ext cx="5679831" cy="606677"/>
          </a:xfrm>
        </p:spPr>
        <p:txBody>
          <a:bodyPr lIns="0" tIns="0" rIns="0" bIns="0" anchor="t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152EDA90-0CC6-4B73-9282-68EB15F1A49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8200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CB94CB14-CAFC-4576-85C2-5FE8C5FAC8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1253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1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2FAB85F-45F7-47E2-AB0A-6B37853139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22832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9D546B0D-E7A6-4E09-A1E7-4D5FFF42AB7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977409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BB7C7924-7CD4-4A42-9820-18C41FD7256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60462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3 Name</a:t>
            </a:r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16EDFFF7-6CB3-47B7-B8FF-4AD51EBB5F1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998C45EE-D467-409F-8315-0F7C3F55116A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403916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A51F22CB-38F0-4351-97D5-2D8EAFB4F3D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86969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Person 2 Name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A766E770-E9C2-42A0-B447-1B804F2A2F8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Team Member Title</a:t>
            </a:r>
          </a:p>
        </p:txBody>
      </p:sp>
      <p:sp>
        <p:nvSpPr>
          <p:cNvPr id="65" name="Text Placeholder 8">
            <a:extLst>
              <a:ext uri="{FF2B5EF4-FFF2-40B4-BE49-F238E27FC236}">
                <a16:creationId xmlns:a16="http://schemas.microsoft.com/office/drawing/2014/main" id="{1174E98C-B520-4B09-B2E4-AA73B46C6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5313"/>
            <a:ext cx="3529013" cy="2578100"/>
          </a:xfrm>
          <a:solidFill>
            <a:schemeClr val="accent1">
              <a:alpha val="50000"/>
            </a:schemeClr>
          </a:solidFill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400" i="0">
                <a:solidFill>
                  <a:schemeClr val="tx2"/>
                </a:solidFill>
              </a:defRPr>
            </a:lvl1pPr>
            <a:lvl2pPr marL="457200" indent="0">
              <a:buNone/>
              <a:defRPr sz="1400" i="1">
                <a:solidFill>
                  <a:schemeClr val="tx2"/>
                </a:solidFill>
              </a:defRPr>
            </a:lvl2pPr>
            <a:lvl3pPr marL="914400" indent="0">
              <a:buNone/>
              <a:defRPr sz="1400" i="1">
                <a:solidFill>
                  <a:schemeClr val="tx2"/>
                </a:solidFill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</a:defRPr>
            </a:lvl4pPr>
            <a:lvl5pPr marL="1828800" indent="0">
              <a:buNone/>
              <a:defRPr sz="1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9C8CAB-8459-47A3-A66A-8D12B810225F}"/>
              </a:ext>
            </a:extLst>
          </p:cNvPr>
          <p:cNvSpPr/>
          <p:nvPr userDrawn="1"/>
        </p:nvSpPr>
        <p:spPr>
          <a:xfrm>
            <a:off x="4368002" y="2414016"/>
            <a:ext cx="3529011" cy="2029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6F2EC285-6BFE-478F-A272-ED692974D9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688" y="2400300"/>
            <a:ext cx="3529012" cy="2043113"/>
          </a:xfrm>
        </p:spPr>
        <p:txBody>
          <a:bodyPr lIns="288000" tIns="288000" rIns="288000" bIns="288000"/>
          <a:lstStyle>
            <a:lvl1pPr marL="0" indent="0"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ru-RU" sz="14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8" name="Text Placeholder 8">
            <a:extLst>
              <a:ext uri="{FF2B5EF4-FFF2-40B4-BE49-F238E27FC236}">
                <a16:creationId xmlns:a16="http://schemas.microsoft.com/office/drawing/2014/main" id="{C67992FA-0F54-4DA6-AACA-039E6E09DB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6700" y="2212277"/>
            <a:ext cx="3467102" cy="2231136"/>
          </a:xfrm>
          <a:solidFill>
            <a:schemeClr val="accent1">
              <a:alpha val="50000"/>
            </a:schemeClr>
          </a:solidFill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400" i="0">
                <a:solidFill>
                  <a:schemeClr val="tx2"/>
                </a:solidFill>
              </a:defRPr>
            </a:lvl1pPr>
            <a:lvl2pPr marL="457200" indent="0">
              <a:buNone/>
              <a:defRPr sz="1400" i="1">
                <a:solidFill>
                  <a:schemeClr val="tx2"/>
                </a:solidFill>
              </a:defRPr>
            </a:lvl2pPr>
            <a:lvl3pPr marL="914400" indent="0">
              <a:buNone/>
              <a:defRPr sz="1400" i="1">
                <a:solidFill>
                  <a:schemeClr val="tx2"/>
                </a:solidFill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</a:defRPr>
            </a:lvl4pPr>
            <a:lvl5pPr marL="1828800" indent="0">
              <a:buNone/>
              <a:defRPr sz="1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Rectangle 18" descr="Rectangle shape">
            <a:extLst>
              <a:ext uri="{FF2B5EF4-FFF2-40B4-BE49-F238E27FC236}">
                <a16:creationId xmlns:a16="http://schemas.microsoft.com/office/drawing/2014/main" id="{B791C558-0522-446C-B7FE-6CCCB2676E89}"/>
              </a:ext>
            </a:extLst>
          </p:cNvPr>
          <p:cNvSpPr/>
          <p:nvPr userDrawn="1"/>
        </p:nvSpPr>
        <p:spPr>
          <a:xfrm>
            <a:off x="4304523" y="1373103"/>
            <a:ext cx="788747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1058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36831"/>
            <a:ext cx="2939721" cy="1844288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851976"/>
            <a:ext cx="296257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177BAD76-5C75-4FA2-B792-300193BDC9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67325" y="1588458"/>
            <a:ext cx="6084888" cy="2118127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AE2A9BB2-4A2A-49A1-8337-C26A0EC27E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67325" y="3932556"/>
            <a:ext cx="6084888" cy="1548563"/>
          </a:xfrm>
        </p:spPr>
        <p:txBody>
          <a:bodyPr>
            <a:noAutofit/>
          </a:bodyPr>
          <a:lstStyle>
            <a:lvl1pPr marL="216000" indent="-216000" algn="l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Rectangle 9" descr="Rectangle shape">
            <a:extLst>
              <a:ext uri="{FF2B5EF4-FFF2-40B4-BE49-F238E27FC236}">
                <a16:creationId xmlns:a16="http://schemas.microsoft.com/office/drawing/2014/main" id="{BAFA4FEF-7A90-4960-976C-29791A7BE2C2}"/>
              </a:ext>
            </a:extLst>
          </p:cNvPr>
          <p:cNvSpPr/>
          <p:nvPr userDrawn="1"/>
        </p:nvSpPr>
        <p:spPr>
          <a:xfrm>
            <a:off x="0" y="3292402"/>
            <a:ext cx="370971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926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Rectangle shape">
            <a:extLst>
              <a:ext uri="{FF2B5EF4-FFF2-40B4-BE49-F238E27FC236}">
                <a16:creationId xmlns:a16="http://schemas.microsoft.com/office/drawing/2014/main" id="{9FF20888-4CCD-4546-BBEE-8012B7FF897A}"/>
              </a:ext>
            </a:extLst>
          </p:cNvPr>
          <p:cNvSpPr/>
          <p:nvPr userDrawn="1"/>
        </p:nvSpPr>
        <p:spPr>
          <a:xfrm>
            <a:off x="862258" y="2808480"/>
            <a:ext cx="1132974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095993"/>
            <a:ext cx="52421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2258" y="3828000"/>
            <a:ext cx="5233742" cy="2175392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91821"/>
            <a:ext cx="5262327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91754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99954E-D83C-4E03-A51E-E9EFC4CB52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FAA74F-DE92-4414-B0C7-466184CBCC99}"/>
              </a:ext>
            </a:extLst>
          </p:cNvPr>
          <p:cNvSpPr/>
          <p:nvPr userDrawn="1"/>
        </p:nvSpPr>
        <p:spPr>
          <a:xfrm>
            <a:off x="4093463" y="404813"/>
            <a:ext cx="4005072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4" y="2117623"/>
            <a:ext cx="4005072" cy="2977551"/>
          </a:xfr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0A900D34-4B01-4389-9CFF-FFCB0CF7A3CC}"/>
              </a:ext>
            </a:extLst>
          </p:cNvPr>
          <p:cNvSpPr/>
          <p:nvPr userDrawn="1"/>
        </p:nvSpPr>
        <p:spPr>
          <a:xfrm>
            <a:off x="4922520" y="191645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865235-7FA6-4F58-B90E-4404EAE577DF}"/>
              </a:ext>
            </a:extLst>
          </p:cNvPr>
          <p:cNvSpPr/>
          <p:nvPr userDrawn="1"/>
        </p:nvSpPr>
        <p:spPr>
          <a:xfrm>
            <a:off x="4093463" y="5095174"/>
            <a:ext cx="4005072" cy="22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5" descr="Rectangle shape">
            <a:extLst>
              <a:ext uri="{FF2B5EF4-FFF2-40B4-BE49-F238E27FC236}">
                <a16:creationId xmlns:a16="http://schemas.microsoft.com/office/drawing/2014/main" id="{72ED261F-FABA-4D73-8360-A897A6082FA6}"/>
              </a:ext>
            </a:extLst>
          </p:cNvPr>
          <p:cNvSpPr/>
          <p:nvPr userDrawn="1"/>
        </p:nvSpPr>
        <p:spPr>
          <a:xfrm>
            <a:off x="-1" y="509517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6BBECC5-64BD-44F1-A950-4C2D9B613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3462" y="5296342"/>
            <a:ext cx="4005073" cy="1561658"/>
          </a:xfrm>
          <a:solidFill>
            <a:schemeClr val="tx1"/>
          </a:solidFill>
        </p:spPr>
        <p:txBody>
          <a:bodyPr vert="horz" lIns="91440" tIns="90000" rIns="91440" bIns="90000" rtlCol="0" anchor="ctr" anchorCtr="0">
            <a:noAutofit/>
          </a:bodyPr>
          <a:lstStyle>
            <a:lvl1pPr marL="0" indent="0" algn="ctr">
              <a:buNone/>
              <a:defRPr lang="en-US" sz="2800" i="0">
                <a:solidFill>
                  <a:schemeClr val="bg1"/>
                </a:solidFill>
              </a:defRPr>
            </a:lvl1pPr>
          </a:lstStyle>
          <a:p>
            <a:pPr marL="228600" lvl="0" indent="-228600" algn="ctr">
              <a:spcBef>
                <a:spcPts val="600"/>
              </a:spcBef>
            </a:pPr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00759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D30891-044A-4B6F-9E44-2C5CD52CAE5A}"/>
              </a:ext>
            </a:extLst>
          </p:cNvPr>
          <p:cNvSpPr/>
          <p:nvPr userDrawn="1"/>
        </p:nvSpPr>
        <p:spPr>
          <a:xfrm>
            <a:off x="4117848" y="0"/>
            <a:ext cx="80741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061FC-03E6-461D-AD5E-F586206AB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39696"/>
            <a:ext cx="5879592" cy="2136164"/>
          </a:xfrm>
          <a:solidFill>
            <a:schemeClr val="tx1"/>
          </a:solidFill>
        </p:spPr>
        <p:txBody>
          <a:bodyPr lIns="432000" tIns="1332000" rIns="288000" bIns="1188000">
            <a:normAutofit/>
          </a:bodyPr>
          <a:lstStyle>
            <a:lvl1pPr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291F5-706F-4B04-9757-B8F1D883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Rectangle 6" descr="Rectangle shape">
            <a:extLst>
              <a:ext uri="{FF2B5EF4-FFF2-40B4-BE49-F238E27FC236}">
                <a16:creationId xmlns:a16="http://schemas.microsoft.com/office/drawing/2014/main" id="{34F9E77E-D12E-44C4-BDFA-352E61E1D14C}"/>
              </a:ext>
            </a:extLst>
          </p:cNvPr>
          <p:cNvSpPr/>
          <p:nvPr userDrawn="1"/>
        </p:nvSpPr>
        <p:spPr>
          <a:xfrm>
            <a:off x="1266000" y="4956850"/>
            <a:ext cx="1092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4C5077D8-7618-454B-9F54-DDC6AF1C8BE9}"/>
              </a:ext>
            </a:extLst>
          </p:cNvPr>
          <p:cNvSpPr/>
          <p:nvPr userDrawn="1"/>
        </p:nvSpPr>
        <p:spPr>
          <a:xfrm>
            <a:off x="839789" y="4953080"/>
            <a:ext cx="426211" cy="208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DCA489B-C5F7-4E9C-B3E3-881B0B99F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5165559"/>
            <a:ext cx="5879592" cy="892341"/>
          </a:xfrm>
          <a:solidFill>
            <a:schemeClr val="tx1"/>
          </a:solidFill>
        </p:spPr>
        <p:txBody>
          <a:bodyPr vert="horz" lIns="432000" tIns="144000" rIns="144000" bIns="144000" rtlCol="0" anchor="ctr" anchorCtr="0">
            <a:normAutofit/>
          </a:bodyPr>
          <a:lstStyle>
            <a:lvl1pPr marL="0" indent="0">
              <a:buNone/>
              <a:defRPr lang="en-US" sz="2800" i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en-US" noProof="0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0C2CA1-5FFB-49E4-9093-C906B1465B4C}"/>
              </a:ext>
            </a:extLst>
          </p:cNvPr>
          <p:cNvSpPr/>
          <p:nvPr userDrawn="1"/>
        </p:nvSpPr>
        <p:spPr>
          <a:xfrm>
            <a:off x="11352213" y="6373517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90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9C5C32A-5788-45B9-9EE4-6043A12F9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849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8722" y="2193928"/>
            <a:ext cx="4405067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8722" y="3937409"/>
            <a:ext cx="4412151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58722" y="4669416"/>
            <a:ext cx="4405066" cy="1159884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28700"/>
            <a:ext cx="6103084" cy="48006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8CE07B9C-3543-4D3C-9AB5-CAE4D025DADE}"/>
              </a:ext>
            </a:extLst>
          </p:cNvPr>
          <p:cNvSpPr txBox="1">
            <a:spLocks/>
          </p:cNvSpPr>
          <p:nvPr userDrawn="1"/>
        </p:nvSpPr>
        <p:spPr>
          <a:xfrm>
            <a:off x="11087100" y="6275821"/>
            <a:ext cx="266700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ru-RU"/>
            </a:defPPr>
            <a:lvl1pPr marL="0" algn="ctr" defTabSz="914400" rtl="0" eaLnBrk="1" latinLnBrk="0" hangingPunct="1">
              <a:defRPr sz="1000" b="1" i="0" kern="1200">
                <a:solidFill>
                  <a:srgbClr val="006F8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BB3731-526F-4638-85F8-715D717FF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D5C224-8859-4B62-A973-F260D131F96D}"/>
              </a:ext>
            </a:extLst>
          </p:cNvPr>
          <p:cNvSpPr/>
          <p:nvPr userDrawn="1"/>
        </p:nvSpPr>
        <p:spPr>
          <a:xfrm>
            <a:off x="11365276" y="6259971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4525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0D7E270-C747-45FB-A97F-14B73F53F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B39A0C-6C9B-424E-B638-435C971B9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32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668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50A0897-12BD-44B8-A42A-3A5C2AF4D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38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B3B52FC-6C01-4691-8A4C-515E4AD91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5405"/>
            <a:ext cx="5183188" cy="62901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A7E6861-785E-404A-A922-8C16D9A32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38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A918AA-979F-4672-80CF-28680D60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35405"/>
            <a:ext cx="5157787" cy="62901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b="1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4815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16482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C312BFB-BA84-40BC-BBA2-C294189319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1593" y="2297906"/>
            <a:ext cx="9168815" cy="22621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82445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17" descr="Rectangle shape">
            <a:extLst>
              <a:ext uri="{FF2B5EF4-FFF2-40B4-BE49-F238E27FC236}">
                <a16:creationId xmlns:a16="http://schemas.microsoft.com/office/drawing/2014/main" id="{15D87A62-16A6-44B8-898B-65CFFD5782A1}"/>
              </a:ext>
            </a:extLst>
          </p:cNvPr>
          <p:cNvSpPr/>
          <p:nvPr userDrawn="1"/>
        </p:nvSpPr>
        <p:spPr>
          <a:xfrm>
            <a:off x="0" y="1347938"/>
            <a:ext cx="325374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52441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2385066"/>
            <a:ext cx="3749040" cy="44729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2055503"/>
            <a:ext cx="493776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2F7F93-6771-4952-8C83-385E2DE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3749040" cy="1469907"/>
          </a:xfrm>
        </p:spPr>
        <p:txBody>
          <a:bodyPr lIns="274320" tIns="182880" rIns="274320" bIns="0"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40FF75E-8631-494C-BBBF-7C46D873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630078"/>
            <a:ext cx="3749040" cy="3238910"/>
          </a:xfrm>
        </p:spPr>
        <p:txBody>
          <a:bodyPr lIns="274320" tIns="182880" rIns="27432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196433-397C-4024-BB40-8EDB06978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4" y="457201"/>
            <a:ext cx="6088063" cy="54038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322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2385066"/>
            <a:ext cx="3749040" cy="44729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2055503"/>
            <a:ext cx="493776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2F7F93-6771-4952-8C83-385E2DE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3749040" cy="1469907"/>
          </a:xfrm>
        </p:spPr>
        <p:txBody>
          <a:bodyPr lIns="274320" tIns="182880" rIns="274320" bIns="0"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40FF75E-8631-494C-BBBF-7C46D873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630078"/>
            <a:ext cx="3749040" cy="3238910"/>
          </a:xfrm>
        </p:spPr>
        <p:txBody>
          <a:bodyPr lIns="274320" tIns="182880" rIns="27432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644D3B2-87EE-4E9C-BEEE-DBEAEB852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457201"/>
            <a:ext cx="608806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30939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07217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16512" cy="519503"/>
          </a:xfrm>
        </p:spPr>
        <p:txBody>
          <a:bodyPr lIns="0" tIns="0" rIns="9144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465609" y="2023413"/>
            <a:ext cx="2752023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12629" y="3054194"/>
            <a:ext cx="1623978" cy="519503"/>
          </a:xfrm>
        </p:spPr>
        <p:txBody>
          <a:bodyPr lIns="0" tIns="0" rIns="9144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12823" y="3054194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75353" y="2023413"/>
            <a:ext cx="1622417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12823" y="3677189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873425" y="3054194"/>
            <a:ext cx="2197044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535245" y="2023413"/>
            <a:ext cx="1622417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Master text</a:t>
            </a:r>
            <a:br>
              <a:rPr lang="en-US" noProof="0"/>
            </a:br>
            <a:r>
              <a:rPr lang="en-US" noProof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197044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12823" y="4776173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noProof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73424" y="3677189"/>
            <a:ext cx="2331720" cy="539496"/>
          </a:xfrm>
          <a:ln>
            <a:solidFill>
              <a:srgbClr val="000000">
                <a:alpha val="30196"/>
              </a:srgb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891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8F8B5FCE-D5E1-4114-99D0-33E8047C2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prstGeom prst="rect">
            <a:avLst/>
          </a:prstGeo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3EB423-A68B-4A95-9D37-4D55EABA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9D86A2-2904-4AA9-BD78-7E20AB3D1203}"/>
              </a:ext>
            </a:extLst>
          </p:cNvPr>
          <p:cNvSpPr/>
          <p:nvPr userDrawn="1"/>
        </p:nvSpPr>
        <p:spPr>
          <a:xfrm>
            <a:off x="11352213" y="6373517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6529F7FF-79E3-41BB-81B9-E9E3865C0C88}"/>
              </a:ext>
            </a:extLst>
          </p:cNvPr>
          <p:cNvSpPr txBox="1">
            <a:spLocks/>
          </p:cNvSpPr>
          <p:nvPr userDrawn="1"/>
        </p:nvSpPr>
        <p:spPr>
          <a:xfrm>
            <a:off x="11087100" y="6389367"/>
            <a:ext cx="266700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ru-RU"/>
            </a:defPPr>
            <a:lvl1pPr marL="0" algn="ctr" defTabSz="914400" rtl="0" eaLnBrk="1" latinLnBrk="0" hangingPunct="1">
              <a:defRPr sz="1000" b="1" i="0" kern="1200">
                <a:solidFill>
                  <a:srgbClr val="006F8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BB3731-526F-4638-85F8-715D717FFC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70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095993"/>
            <a:ext cx="52421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2258" y="3828000"/>
            <a:ext cx="5233742" cy="2175392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91821"/>
            <a:ext cx="5262327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Rectangle 9" descr="Rectangle shape">
            <a:extLst>
              <a:ext uri="{FF2B5EF4-FFF2-40B4-BE49-F238E27FC236}">
                <a16:creationId xmlns:a16="http://schemas.microsoft.com/office/drawing/2014/main" id="{A7050B34-5735-49CB-A564-B50456B9E4D8}"/>
              </a:ext>
            </a:extLst>
          </p:cNvPr>
          <p:cNvSpPr/>
          <p:nvPr userDrawn="1"/>
        </p:nvSpPr>
        <p:spPr>
          <a:xfrm>
            <a:off x="0" y="958340"/>
            <a:ext cx="306447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5554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Left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 descr="Rectangle shape">
            <a:extLst>
              <a:ext uri="{FF2B5EF4-FFF2-40B4-BE49-F238E27FC236}">
                <a16:creationId xmlns:a16="http://schemas.microsoft.com/office/drawing/2014/main" id="{D2154103-FC4F-4381-B8F8-EBD2FE883B77}"/>
              </a:ext>
            </a:extLst>
          </p:cNvPr>
          <p:cNvSpPr/>
          <p:nvPr userDrawn="1"/>
        </p:nvSpPr>
        <p:spPr>
          <a:xfrm>
            <a:off x="-1" y="1142521"/>
            <a:ext cx="852334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BF30168-0B34-44BC-AACE-89DE62358C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765174"/>
            <a:ext cx="4429125" cy="609282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9061" y="1391821"/>
            <a:ext cx="5252202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4423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B1C6EE-FA97-4634-A102-9B45058E9E2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07591" y="3203258"/>
            <a:ext cx="5223672" cy="28803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9CCE68-4FEC-4E27-A5A5-AC537CE57DF9}"/>
              </a:ext>
            </a:extLst>
          </p:cNvPr>
          <p:cNvSpPr/>
          <p:nvPr userDrawn="1"/>
        </p:nvSpPr>
        <p:spPr>
          <a:xfrm>
            <a:off x="11352213" y="6235705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91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721639"/>
            <a:ext cx="4405067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84490" y="1648384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85383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95403" y="1303786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AFA18C9-04D0-44DF-808A-2C34FCE9E7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95403" y="4838737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588C383-1FFC-421F-B64D-C20A8FF1D9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5403" y="3660420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1C4D3D8-E6E7-4E66-B661-6F7F594B2B8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95403" y="2482103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284490" y="1026327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F24AAA0-C33F-4C49-B5BA-CCA4DF16408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284490" y="5186182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15EA430-9504-4CC7-90B9-8BAC49418BCE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84490" y="4564125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452F643-0A90-42B8-A436-966F84D9136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284490" y="4006916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A7C240-D1B7-4005-B9AF-81E3B026A242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284490" y="3384859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E6F2B4F-B958-4180-9985-068471C0E34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284490" y="2827650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9A84110-1CE1-45A4-BFE9-E44A4D9F4FF5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284490" y="2205593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F9BA14-DACB-4560-8C2F-1A7CA872660C}"/>
              </a:ext>
            </a:extLst>
          </p:cNvPr>
          <p:cNvSpPr/>
          <p:nvPr userDrawn="1"/>
        </p:nvSpPr>
        <p:spPr>
          <a:xfrm>
            <a:off x="11352213" y="6246559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6874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Rectangle shape">
            <a:extLst>
              <a:ext uri="{FF2B5EF4-FFF2-40B4-BE49-F238E27FC236}">
                <a16:creationId xmlns:a16="http://schemas.microsoft.com/office/drawing/2014/main" id="{0348B992-DA91-41CC-A9C7-B1E6405BB768}"/>
              </a:ext>
            </a:extLst>
          </p:cNvPr>
          <p:cNvSpPr/>
          <p:nvPr userDrawn="1"/>
        </p:nvSpPr>
        <p:spPr>
          <a:xfrm>
            <a:off x="1" y="2009913"/>
            <a:ext cx="922396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8722" y="1656048"/>
            <a:ext cx="4405067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8722" y="3495781"/>
            <a:ext cx="4412151" cy="539496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42680" y="4179662"/>
            <a:ext cx="4405066" cy="115988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938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3" descr="Rectangle shape">
            <a:extLst>
              <a:ext uri="{FF2B5EF4-FFF2-40B4-BE49-F238E27FC236}">
                <a16:creationId xmlns:a16="http://schemas.microsoft.com/office/drawing/2014/main" id="{A5229D97-30B4-42B0-8D6E-5BE4A017D8F7}"/>
              </a:ext>
            </a:extLst>
          </p:cNvPr>
          <p:cNvSpPr/>
          <p:nvPr userDrawn="1"/>
        </p:nvSpPr>
        <p:spPr>
          <a:xfrm>
            <a:off x="3919728" y="1528090"/>
            <a:ext cx="8272272" cy="20927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52D122-994D-483A-BEAE-EB42A0E0961E}"/>
              </a:ext>
            </a:extLst>
          </p:cNvPr>
          <p:cNvSpPr/>
          <p:nvPr userDrawn="1"/>
        </p:nvSpPr>
        <p:spPr>
          <a:xfrm>
            <a:off x="3919728" y="-1"/>
            <a:ext cx="4352400" cy="1528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9728" y="0"/>
            <a:ext cx="4352544" cy="1737360"/>
          </a:xfrm>
          <a:noFill/>
        </p:spPr>
        <p:txBody>
          <a:bodyPr lIns="0" tIns="180000" rIns="0" bIns="0" anchor="ctr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85A6CA-852E-4D31-8861-0347B4869D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19728" y="1528090"/>
            <a:ext cx="4352400" cy="1608482"/>
          </a:xfrm>
          <a:solidFill>
            <a:schemeClr val="tx1"/>
          </a:solidFill>
        </p:spPr>
        <p:txBody>
          <a:bodyPr lIns="180000" tIns="360000" rIns="180000" bIns="0">
            <a:norm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  <a:lvl2pPr marL="457200" indent="0">
              <a:buNone/>
              <a:defRPr i="1">
                <a:solidFill>
                  <a:schemeClr val="bg1"/>
                </a:solidFill>
              </a:defRPr>
            </a:lvl2pPr>
            <a:lvl3pPr>
              <a:defRPr i="1">
                <a:solidFill>
                  <a:schemeClr val="bg1"/>
                </a:solidFill>
              </a:defRPr>
            </a:lvl3pPr>
            <a:lvl4pPr>
              <a:defRPr i="1">
                <a:solidFill>
                  <a:schemeClr val="bg1"/>
                </a:solidFill>
              </a:defRPr>
            </a:lvl4pPr>
            <a:lvl5pPr>
              <a:defRPr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344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939606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16020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16020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6CFA9DC2-8816-4504-9E78-0D6A51A4AB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9DB526-D20B-406D-B9C4-1B2FE4922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258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6963D45-FFEE-47B2-BF3C-EF83D09DA715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834375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0C6A052-44FB-4766-A715-5F60A7AEF0AD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834375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6217025-86DB-4E40-9AE4-98C2F14CA8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0613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CDA6EA2-A642-4AE3-88FA-F776A7BE3CA8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52731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F657BA-97D6-465F-8436-31FB0B884C8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452731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Category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CBAA4180-32A5-4A82-BFBA-8673723FAAE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8969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18" name="Rectangle 16" descr="Rectangle shape">
            <a:extLst>
              <a:ext uri="{FF2B5EF4-FFF2-40B4-BE49-F238E27FC236}">
                <a16:creationId xmlns:a16="http://schemas.microsoft.com/office/drawing/2014/main" id="{8F2E6E6B-AE50-42CD-844F-3408DB11EFCE}"/>
              </a:ext>
            </a:extLst>
          </p:cNvPr>
          <p:cNvSpPr/>
          <p:nvPr userDrawn="1"/>
        </p:nvSpPr>
        <p:spPr>
          <a:xfrm>
            <a:off x="0" y="1380173"/>
            <a:ext cx="500552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52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929453-E4C7-46CA-BEF5-0E2A92C8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noProof="0"/>
              <a:t>CLICK TO EDIT MASTER TITLE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ADBBF-AAD4-4971-A7E7-A5D5720D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9995-22AA-4982-8BC6-63933E69E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95571"/>
            <a:ext cx="2743200" cy="22597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B33D2-B564-49D1-84C1-0C8A19C2E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36289"/>
            <a:ext cx="2741612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i="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94BD2-D6A7-476C-B277-0BD3FFADC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262758"/>
            <a:ext cx="266700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 b="1" i="0">
                <a:solidFill>
                  <a:srgbClr val="006F83"/>
                </a:solidFill>
              </a:defRPr>
            </a:lvl1pPr>
          </a:lstStyle>
          <a:p>
            <a:fld id="{D9BB3731-526F-4638-85F8-715D717FFC12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0436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61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4" r:id="rId27"/>
    <p:sldLayoutId id="2147483685" r:id="rId28"/>
    <p:sldLayoutId id="2147483686" r:id="rId29"/>
    <p:sldLayoutId id="2147483689" r:id="rId30"/>
    <p:sldLayoutId id="2147483690" r:id="rId31"/>
    <p:sldLayoutId id="2147483691" r:id="rId32"/>
    <p:sldLayoutId id="2147483694" r:id="rId33"/>
    <p:sldLayoutId id="2147483692" r:id="rId34"/>
    <p:sldLayoutId id="2147483687" r:id="rId35"/>
    <p:sldLayoutId id="2147483693" r:id="rId36"/>
    <p:sldLayoutId id="2147483683" r:id="rId37"/>
    <p:sldLayoutId id="2147483695" r:id="rId3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482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318" userDrawn="1">
          <p15:clr>
            <a:srgbClr val="F26B43"/>
          </p15:clr>
        </p15:guide>
        <p15:guide id="10" pos="43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theconversation.com/redox-flow-batteries-could-be-the-answer-to-our-energy-storage-needs-51496" TargetMode="External"/><Relationship Id="rId13" Type="http://schemas.openxmlformats.org/officeDocument/2006/relationships/image" Target="../media/image34.jpg"/><Relationship Id="rId3" Type="http://schemas.openxmlformats.org/officeDocument/2006/relationships/image" Target="../media/image29.png"/><Relationship Id="rId7" Type="http://schemas.openxmlformats.org/officeDocument/2006/relationships/image" Target="../media/image31.jpg"/><Relationship Id="rId12" Type="http://schemas.openxmlformats.org/officeDocument/2006/relationships/hyperlink" Target="https://www.australiansolarquotes.com.au/2018/09/05/victoria-new-solar-homes-progra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en.wikipedia.org/wiki/Lithium-ion_capacitor" TargetMode="External"/><Relationship Id="rId11" Type="http://schemas.openxmlformats.org/officeDocument/2006/relationships/image" Target="../media/image33.jpg"/><Relationship Id="rId5" Type="http://schemas.openxmlformats.org/officeDocument/2006/relationships/image" Target="../media/image30.jpg"/><Relationship Id="rId10" Type="http://schemas.openxmlformats.org/officeDocument/2006/relationships/hyperlink" Target="https://www.flickr.com/photos/pnnl/3651708869/" TargetMode="External"/><Relationship Id="rId4" Type="http://schemas.microsoft.com/office/2007/relationships/hdphoto" Target="../media/hdphoto4.wdp"/><Relationship Id="rId9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comments" Target="../comments/comment1.xml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microsoft.com/office/2007/relationships/hdphoto" Target="../media/hdphoto2.wdp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D7F294-0142-4A93-8B9B-DE2D2293191A}"/>
              </a:ext>
            </a:extLst>
          </p:cNvPr>
          <p:cNvSpPr/>
          <p:nvPr/>
        </p:nvSpPr>
        <p:spPr>
          <a:xfrm>
            <a:off x="4093464" y="5324919"/>
            <a:ext cx="8098536" cy="15616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824D513-D7C2-42B7-A630-6D10C271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73533A4-325F-40D8-A007-E1EC1D240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141" y="2575296"/>
            <a:ext cx="7751533" cy="17584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i="0" dirty="0">
                <a:effectLst/>
                <a:latin typeface="Arial" panose="020B0604020202020204" pitchFamily="34" charset="0"/>
              </a:rPr>
              <a:t>Neuromarketing Insights: A Comprehensive Review</a:t>
            </a:r>
            <a:br>
              <a:rPr lang="en-US" sz="2400" dirty="0"/>
            </a:br>
            <a:r>
              <a:rPr lang="en-US" sz="2400" i="0" dirty="0">
                <a:effectLst/>
                <a:latin typeface="Arial" panose="020B0604020202020204" pitchFamily="34" charset="0"/>
              </a:rPr>
              <a:t>of EEG Signal Classification and ML Models for</a:t>
            </a:r>
            <a:br>
              <a:rPr lang="en-US" sz="2400" dirty="0"/>
            </a:br>
            <a:r>
              <a:rPr lang="en-US" sz="2400" i="0" dirty="0">
                <a:effectLst/>
                <a:latin typeface="Arial" panose="020B0604020202020204" pitchFamily="34" charset="0"/>
              </a:rPr>
              <a:t>Unveiling User Preferences</a:t>
            </a:r>
            <a:endParaRPr lang="en-PK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073D4-087E-469E-851E-5B92AD053976}"/>
              </a:ext>
            </a:extLst>
          </p:cNvPr>
          <p:cNvSpPr txBox="1"/>
          <p:nvPr/>
        </p:nvSpPr>
        <p:spPr>
          <a:xfrm>
            <a:off x="5932447" y="868016"/>
            <a:ext cx="5581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 Methodology</a:t>
            </a:r>
            <a:endParaRPr lang="en-PK" sz="4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6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41B113-A686-4211-BEC1-9C9AC63CC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2860" y="0"/>
            <a:ext cx="12192000" cy="45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 of the Notable Studies from reviewed literature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E95425-7300-40AD-9626-40FE4CB07778}"/>
              </a:ext>
            </a:extLst>
          </p:cNvPr>
          <p:cNvSpPr/>
          <p:nvPr/>
        </p:nvSpPr>
        <p:spPr>
          <a:xfrm>
            <a:off x="-45719" y="112976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0547BE6A-265D-4D0B-A4E3-2525AFE893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869236"/>
              </p:ext>
            </p:extLst>
          </p:nvPr>
        </p:nvGraphicFramePr>
        <p:xfrm>
          <a:off x="177553" y="616618"/>
          <a:ext cx="10930598" cy="585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89137">
                  <a:extLst>
                    <a:ext uri="{9D8B030D-6E8A-4147-A177-3AD203B41FA5}">
                      <a16:colId xmlns:a16="http://schemas.microsoft.com/office/drawing/2014/main" val="347405367"/>
                    </a:ext>
                  </a:extLst>
                </a:gridCol>
                <a:gridCol w="1282140">
                  <a:extLst>
                    <a:ext uri="{9D8B030D-6E8A-4147-A177-3AD203B41FA5}">
                      <a16:colId xmlns:a16="http://schemas.microsoft.com/office/drawing/2014/main" val="3172610499"/>
                    </a:ext>
                  </a:extLst>
                </a:gridCol>
                <a:gridCol w="1917279">
                  <a:extLst>
                    <a:ext uri="{9D8B030D-6E8A-4147-A177-3AD203B41FA5}">
                      <a16:colId xmlns:a16="http://schemas.microsoft.com/office/drawing/2014/main" val="1008937399"/>
                    </a:ext>
                  </a:extLst>
                </a:gridCol>
                <a:gridCol w="1776599">
                  <a:extLst>
                    <a:ext uri="{9D8B030D-6E8A-4147-A177-3AD203B41FA5}">
                      <a16:colId xmlns:a16="http://schemas.microsoft.com/office/drawing/2014/main" val="3781808655"/>
                    </a:ext>
                  </a:extLst>
                </a:gridCol>
                <a:gridCol w="1507379">
                  <a:extLst>
                    <a:ext uri="{9D8B030D-6E8A-4147-A177-3AD203B41FA5}">
                      <a16:colId xmlns:a16="http://schemas.microsoft.com/office/drawing/2014/main" val="2447748453"/>
                    </a:ext>
                  </a:extLst>
                </a:gridCol>
                <a:gridCol w="2058064">
                  <a:extLst>
                    <a:ext uri="{9D8B030D-6E8A-4147-A177-3AD203B41FA5}">
                      <a16:colId xmlns:a16="http://schemas.microsoft.com/office/drawing/2014/main" val="507219442"/>
                    </a:ext>
                  </a:extLst>
                </a:gridCol>
              </a:tblGrid>
              <a:tr h="566899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Previous Work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Device/System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Participants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Method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Accuracy/AUC Scores</a:t>
                      </a:r>
                      <a:endParaRPr lang="en-PK" dirty="0"/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217525"/>
                  </a:ext>
                </a:extLst>
              </a:tr>
              <a:tr h="1239511">
                <a:tc>
                  <a:txBody>
                    <a:bodyPr/>
                    <a:lstStyle/>
                    <a:p>
                      <a:pPr algn="l"/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Classification of consumer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preferences based on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changes analysis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 the EEG  signal of the brain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14-channel Emotiv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Epoc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 different product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categories, 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 participants (18-25 years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k-NN, RF, NN, GB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KNN(71.97%)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RF(69.69%)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NN: (76.02%)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GB: (73.74%)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225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of EEG signals and its application to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neuromarketing</a:t>
                      </a:r>
                      <a:br>
                        <a:rPr lang="en-US" dirty="0"/>
                      </a:b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Emotiv EPOC+ (14 channels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 images (14 categories)</a:t>
                      </a:r>
                      <a:br>
                        <a:rPr lang="en-US" dirty="0"/>
                      </a:b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 participants (25M, 15F)</a:t>
                      </a:r>
                      <a:br>
                        <a:rPr lang="en-US" dirty="0"/>
                      </a:b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Bayesian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Cardinal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HMM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Bayesian: 68.2%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Cardinal: 65%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HMM: 70.33%</a:t>
                      </a:r>
                      <a:endParaRPr lang="en-PK" dirty="0"/>
                    </a:p>
                    <a:p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462294"/>
                  </a:ext>
                </a:extLst>
              </a:tr>
              <a:tr h="25335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 Learning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Neuromarketing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Classification of User Preference using EEG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Signals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14-channel Emotiv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Epoc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br>
                        <a:rPr lang="en-US" dirty="0"/>
                      </a:b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1 (Product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Choice) Dataset 2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(Movie Rating)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 participants (18-25 years)</a:t>
                      </a:r>
                      <a:br>
                        <a:rPr lang="en-US" dirty="0"/>
                      </a:b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DL Model (CNN),</a:t>
                      </a:r>
                      <a:br>
                        <a:rPr lang="nn-NO" dirty="0"/>
                      </a:br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 Model (Ensemble)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CNN:51.48%</a:t>
                      </a:r>
                    </a:p>
                    <a:p>
                      <a:r>
                        <a:rPr lang="en-US" dirty="0"/>
                        <a:t>          63.54%</a:t>
                      </a:r>
                    </a:p>
                    <a:p>
                      <a:r>
                        <a:rPr lang="en-US" dirty="0"/>
                        <a:t>Ensemble:50.71%</a:t>
                      </a:r>
                    </a:p>
                    <a:p>
                      <a:r>
                        <a:rPr lang="en-US" dirty="0"/>
                        <a:t>                :74.57%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915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297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41B113-A686-4211-BEC1-9C9AC63CC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4529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 of the Notable Studies from reviewed literature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E95425-7300-40AD-9626-40FE4CB07778}"/>
              </a:ext>
            </a:extLst>
          </p:cNvPr>
          <p:cNvSpPr/>
          <p:nvPr/>
        </p:nvSpPr>
        <p:spPr>
          <a:xfrm>
            <a:off x="-45719" y="112976"/>
            <a:ext cx="4571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D84AD0-CEA0-48B4-B116-3638CD622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792898"/>
              </p:ext>
            </p:extLst>
          </p:nvPr>
        </p:nvGraphicFramePr>
        <p:xfrm>
          <a:off x="389847" y="604698"/>
          <a:ext cx="10719579" cy="6126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86596">
                  <a:extLst>
                    <a:ext uri="{9D8B030D-6E8A-4147-A177-3AD203B41FA5}">
                      <a16:colId xmlns:a16="http://schemas.microsoft.com/office/drawing/2014/main" val="1498413107"/>
                    </a:ext>
                  </a:extLst>
                </a:gridCol>
                <a:gridCol w="1786596">
                  <a:extLst>
                    <a:ext uri="{9D8B030D-6E8A-4147-A177-3AD203B41FA5}">
                      <a16:colId xmlns:a16="http://schemas.microsoft.com/office/drawing/2014/main" val="4153491731"/>
                    </a:ext>
                  </a:extLst>
                </a:gridCol>
                <a:gridCol w="1786596">
                  <a:extLst>
                    <a:ext uri="{9D8B030D-6E8A-4147-A177-3AD203B41FA5}">
                      <a16:colId xmlns:a16="http://schemas.microsoft.com/office/drawing/2014/main" val="2189178636"/>
                    </a:ext>
                  </a:extLst>
                </a:gridCol>
                <a:gridCol w="1941892">
                  <a:extLst>
                    <a:ext uri="{9D8B030D-6E8A-4147-A177-3AD203B41FA5}">
                      <a16:colId xmlns:a16="http://schemas.microsoft.com/office/drawing/2014/main" val="1379765241"/>
                    </a:ext>
                  </a:extLst>
                </a:gridCol>
                <a:gridCol w="1631303">
                  <a:extLst>
                    <a:ext uri="{9D8B030D-6E8A-4147-A177-3AD203B41FA5}">
                      <a16:colId xmlns:a16="http://schemas.microsoft.com/office/drawing/2014/main" val="3469333636"/>
                    </a:ext>
                  </a:extLst>
                </a:gridCol>
                <a:gridCol w="1786596">
                  <a:extLst>
                    <a:ext uri="{9D8B030D-6E8A-4147-A177-3AD203B41FA5}">
                      <a16:colId xmlns:a16="http://schemas.microsoft.com/office/drawing/2014/main" val="1992974112"/>
                    </a:ext>
                  </a:extLst>
                </a:gridCol>
              </a:tblGrid>
              <a:tr h="609950"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Previous Work</a:t>
                      </a:r>
                      <a:endParaRPr lang="en-PK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Device/ System</a:t>
                      </a:r>
                      <a:endParaRPr lang="en-PK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Dataset</a:t>
                      </a:r>
                      <a:endParaRPr lang="en-PK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Participants</a:t>
                      </a:r>
                      <a:endParaRPr lang="en-PK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Analysis Method</a:t>
                      </a:r>
                      <a:endParaRPr lang="en-PK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Accuracy</a:t>
                      </a:r>
                      <a:endParaRPr lang="en-PK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405743"/>
                  </a:ext>
                </a:extLst>
              </a:tr>
              <a:tr h="165557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EEG-Based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Preference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Classification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Neuromarketing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14-channel EMOTIV EPOC+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Approximately 1400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feedback responses as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likes/dislikes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 subjects (24 males and 25 females)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PNN, DNN, KNN, SVM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PNN: 96.62%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KNN: 84.82%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SVM: 89.36%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DNN: 79.76%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8939168"/>
                  </a:ext>
                </a:extLst>
              </a:tr>
              <a:tr h="1916985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 Learning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EEG-Based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Preference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Classification in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Neuromarketing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BCI System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DEAP Database</a:t>
                      </a:r>
                      <a:br>
                        <a:rPr lang="en-US" dirty="0"/>
                      </a:b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 participants (19-37 years)</a:t>
                      </a:r>
                      <a:br>
                        <a:rPr lang="en-US" dirty="0"/>
                      </a:b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SVM, Log. Reg., HMM,</a:t>
                      </a:r>
                      <a:br>
                        <a:rPr lang="nn-NO" dirty="0"/>
                      </a:br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KNN+TF, DNN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SVM: 75.44%</a:t>
                      </a:r>
                      <a:br>
                        <a:rPr lang="nn-NO" dirty="0"/>
                      </a:br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Log. Reg.: 67.32%</a:t>
                      </a:r>
                      <a:br>
                        <a:rPr lang="nn-NO" dirty="0"/>
                      </a:br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HMM: 70.33%</a:t>
                      </a:r>
                      <a:br>
                        <a:rPr lang="nn-NO" dirty="0"/>
                      </a:br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 + TF: 83.34%</a:t>
                      </a:r>
                      <a:br>
                        <a:rPr lang="nn-NO" dirty="0"/>
                      </a:br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DNN: 63.99%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296005"/>
                  </a:ext>
                </a:extLst>
              </a:tr>
              <a:tr h="1655578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Neuromarketing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Solutions based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EEG Signal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Analysis using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Muse 2 headset</a:t>
                      </a:r>
                      <a:br>
                        <a:rPr lang="en-US" dirty="0"/>
                      </a:b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different product categories and three different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 participants 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ANN, SVM, Decision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tree, and K-Nearest</a:t>
                      </a:r>
                      <a:br>
                        <a:rPr lang="en-US" dirty="0"/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Neighbors</a:t>
                      </a:r>
                      <a:endParaRPr lang="en-P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ANN: 50.4%</a:t>
                      </a:r>
                      <a:br>
                        <a:rPr lang="nn-NO" dirty="0"/>
                      </a:br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DT: 57.3%</a:t>
                      </a:r>
                      <a:br>
                        <a:rPr lang="nn-NO" dirty="0"/>
                      </a:br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KNN: 60.89%</a:t>
                      </a:r>
                      <a:br>
                        <a:rPr lang="nn-NO" dirty="0"/>
                      </a:br>
                      <a:r>
                        <a:rPr lang="nn-NO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Log. Reg: 51.34%</a:t>
                      </a:r>
                      <a:endParaRPr lang="en-P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8792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75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8039A-CC91-4182-BE91-65DD91EA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B589D51-A629-41D1-BB35-EBB55B8B2EEC}"/>
              </a:ext>
            </a:extLst>
          </p:cNvPr>
          <p:cNvGrpSpPr/>
          <p:nvPr/>
        </p:nvGrpSpPr>
        <p:grpSpPr>
          <a:xfrm>
            <a:off x="0" y="-13253"/>
            <a:ext cx="12192000" cy="5739618"/>
            <a:chOff x="0" y="-13253"/>
            <a:chExt cx="12192000" cy="5739618"/>
          </a:xfrm>
        </p:grpSpPr>
        <p:sp>
          <p:nvSpPr>
            <p:cNvPr id="7" name="Rectangle 6" descr="Rectangle shape">
              <a:extLst>
                <a:ext uri="{FF2B5EF4-FFF2-40B4-BE49-F238E27FC236}">
                  <a16:creationId xmlns:a16="http://schemas.microsoft.com/office/drawing/2014/main" id="{1DF29A00-CA80-4A39-A860-E1A6D51A9B81}"/>
                </a:ext>
              </a:extLst>
            </p:cNvPr>
            <p:cNvSpPr/>
            <p:nvPr/>
          </p:nvSpPr>
          <p:spPr>
            <a:xfrm>
              <a:off x="4731026" y="5218188"/>
              <a:ext cx="7460974" cy="2259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F4EF59B-7CED-4CEC-B2AA-4A85B6848423}"/>
                </a:ext>
              </a:extLst>
            </p:cNvPr>
            <p:cNvSpPr/>
            <p:nvPr/>
          </p:nvSpPr>
          <p:spPr>
            <a:xfrm>
              <a:off x="0" y="-13253"/>
              <a:ext cx="5078437" cy="5739618"/>
            </a:xfrm>
            <a:prstGeom prst="rect">
              <a:avLst/>
            </a:pr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80366852-9812-4E51-848F-3F7DA37AE2D1}"/>
              </a:ext>
            </a:extLst>
          </p:cNvPr>
          <p:cNvSpPr/>
          <p:nvPr/>
        </p:nvSpPr>
        <p:spPr>
          <a:xfrm>
            <a:off x="653143" y="3788229"/>
            <a:ext cx="275771" cy="554013"/>
          </a:xfrm>
          <a:prstGeom prst="ellipse">
            <a:avLst/>
          </a:pr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8CD9AA-7F35-48CD-9122-55A8FB5F0E2B}"/>
              </a:ext>
            </a:extLst>
          </p:cNvPr>
          <p:cNvSpPr/>
          <p:nvPr/>
        </p:nvSpPr>
        <p:spPr>
          <a:xfrm>
            <a:off x="1582057" y="3301937"/>
            <a:ext cx="346534" cy="507418"/>
          </a:xfrm>
          <a:prstGeom prst="ellipse">
            <a:avLst/>
          </a:prstGeom>
          <a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E3C2B0-A151-4435-8B11-1677CB118FA5}"/>
              </a:ext>
            </a:extLst>
          </p:cNvPr>
          <p:cNvSpPr/>
          <p:nvPr/>
        </p:nvSpPr>
        <p:spPr>
          <a:xfrm>
            <a:off x="1119410" y="2584057"/>
            <a:ext cx="549732" cy="571503"/>
          </a:xfrm>
          <a:prstGeom prst="ellipse">
            <a:avLst/>
          </a:prstGeom>
          <a:blipFill dpi="0" rotWithShape="1"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82EE85E-A4D9-4429-9E6C-C2C6F69FCCB1}"/>
              </a:ext>
            </a:extLst>
          </p:cNvPr>
          <p:cNvSpPr/>
          <p:nvPr/>
        </p:nvSpPr>
        <p:spPr>
          <a:xfrm>
            <a:off x="4051303" y="957944"/>
            <a:ext cx="346525" cy="638628"/>
          </a:xfrm>
          <a:prstGeom prst="ellipse">
            <a:avLst/>
          </a:prstGeom>
          <a:blipFill dpi="0" rotWithShape="1"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B15EB2-EAFD-40E1-B0A9-388FE9F1A9F8}"/>
              </a:ext>
            </a:extLst>
          </p:cNvPr>
          <p:cNvSpPr/>
          <p:nvPr/>
        </p:nvSpPr>
        <p:spPr>
          <a:xfrm>
            <a:off x="1640114" y="275771"/>
            <a:ext cx="980623" cy="1872343"/>
          </a:xfrm>
          <a:prstGeom prst="ellipse">
            <a:avLst/>
          </a:prstGeom>
          <a:blipFill dpi="0" rotWithShape="1">
            <a:blip r:embed="rId1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itle 11">
            <a:extLst>
              <a:ext uri="{FF2B5EF4-FFF2-40B4-BE49-F238E27FC236}">
                <a16:creationId xmlns:a16="http://schemas.microsoft.com/office/drawing/2014/main" id="{D47344C4-E2A2-42D9-8D9C-8EC73708104A}"/>
              </a:ext>
            </a:extLst>
          </p:cNvPr>
          <p:cNvSpPr txBox="1">
            <a:spLocks/>
          </p:cNvSpPr>
          <p:nvPr/>
        </p:nvSpPr>
        <p:spPr>
          <a:xfrm>
            <a:off x="5078437" y="4494721"/>
            <a:ext cx="5461767" cy="7476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en-PK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6ABA8455-F90A-49B4-AA57-D0F6B3A37E19}"/>
              </a:ext>
            </a:extLst>
          </p:cNvPr>
          <p:cNvSpPr txBox="1">
            <a:spLocks/>
          </p:cNvSpPr>
          <p:nvPr/>
        </p:nvSpPr>
        <p:spPr>
          <a:xfrm>
            <a:off x="5251462" y="5372386"/>
            <a:ext cx="6767512" cy="4207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itchFamily="2" charset="2"/>
              <a:buNone/>
            </a:pPr>
            <a:endParaRPr lang="en-PK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07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90C25-22A3-4949-B7EE-C814A90B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448FEB3-6CDC-4F74-9F5A-3FC01F45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15" y="2028428"/>
            <a:ext cx="4625214" cy="1375569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PK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7CC9B368-3DE7-443C-8E6D-7A8CBEE938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08" b="108"/>
          <a:stretch>
            <a:fillRect/>
          </a:stretch>
        </p:blipFill>
        <p:spPr>
          <a:xfrm>
            <a:off x="5286375" y="1036638"/>
            <a:ext cx="731838" cy="730250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C3A41E4E-BAA3-4E1E-B440-E3A9AD96A95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08" r="108"/>
          <a:stretch>
            <a:fillRect/>
          </a:stretch>
        </p:blipFill>
        <p:spPr>
          <a:xfrm>
            <a:off x="5295900" y="2944813"/>
            <a:ext cx="730250" cy="731837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1D4F04A2-1A40-432D-B732-F5C61B94445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/>
          <a:stretch>
            <a:fillRect/>
          </a:stretch>
        </p:blipFill>
        <p:spPr>
          <a:xfrm>
            <a:off x="5295900" y="1985963"/>
            <a:ext cx="730250" cy="73025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BD7605-87D9-478B-A791-4DC52795686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165079" y="1026327"/>
            <a:ext cx="4955429" cy="539496"/>
          </a:xfrm>
        </p:spPr>
        <p:txBody>
          <a:bodyPr/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Implementation of KNN classifier</a:t>
            </a:r>
            <a:endParaRPr lang="en-PK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58C5195-34A8-46BB-9327-2CC969B159A2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65020" y="3001577"/>
            <a:ext cx="4955429" cy="539496"/>
          </a:xfrm>
        </p:spPr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Extreme Gradient Boosting</a:t>
            </a:r>
            <a:endParaRPr lang="en-PK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9BB62BC-F65A-40F5-8088-BB2E84725610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340047" y="4079046"/>
            <a:ext cx="4955429" cy="539496"/>
          </a:xfrm>
        </p:spPr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  <a:endParaRPr lang="en-PK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343A9A0-AD4F-4A02-8964-FF08BF23EAC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265021" y="2024127"/>
            <a:ext cx="4955429" cy="539496"/>
          </a:xfrm>
        </p:spPr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Implementation of SVM Classifier</a:t>
            </a:r>
            <a:endParaRPr lang="en-PK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5EA1BD-B529-4A26-980D-CAE1048D5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3438" y="5156515"/>
            <a:ext cx="731583" cy="731583"/>
          </a:xfrm>
          <a:prstGeom prst="rect">
            <a:avLst/>
          </a:prstGeo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8551DD94-23E3-4E46-BE9A-564A508AE79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6"/>
          <a:srcRect l="21967" r="21967"/>
          <a:stretch>
            <a:fillRect/>
          </a:stretch>
        </p:blipFill>
        <p:spPr>
          <a:xfrm>
            <a:off x="5295900" y="4051300"/>
            <a:ext cx="730250" cy="731838"/>
          </a:xfrm>
        </p:spPr>
      </p:pic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9435E8C3-8664-402B-A8F4-80EA93EEDAF9}"/>
              </a:ext>
            </a:extLst>
          </p:cNvPr>
          <p:cNvSpPr/>
          <p:nvPr/>
        </p:nvSpPr>
        <p:spPr>
          <a:xfrm>
            <a:off x="5286375" y="1026327"/>
            <a:ext cx="45719" cy="45719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DACF08-043D-431F-B32B-B71E15F01238}"/>
              </a:ext>
            </a:extLst>
          </p:cNvPr>
          <p:cNvSpPr txBox="1"/>
          <p:nvPr/>
        </p:nvSpPr>
        <p:spPr>
          <a:xfrm>
            <a:off x="6340047" y="5418463"/>
            <a:ext cx="40494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Artificial Neural Networks</a:t>
            </a:r>
          </a:p>
          <a:p>
            <a:endParaRPr lang="en-PK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5195A2E-8F34-4B49-BBD6-7322B2483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4656" y="5056496"/>
            <a:ext cx="1215391" cy="121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345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FD570-BEFD-4450-8E22-4CE7B821B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FE132DB-DBF0-4F36-BC2C-21D0E957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Precision, Recall &amp; Accuracy</a:t>
            </a:r>
            <a:endParaRPr lang="en-PK" sz="3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B3445-3A0B-4873-A82F-FBB94078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88" y="1916792"/>
            <a:ext cx="9436223" cy="441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7269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232D69-72B9-451C-B28C-B4CF31FC0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MM.DD.20XX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BC152-38D1-478C-A70F-29314CF76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9FEFB87-EB3A-42B4-92A0-ABA3A8DFB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Precision-Recall Curve</a:t>
            </a:r>
            <a:endParaRPr lang="en-PK" sz="3200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7BB1F-1DCA-4E48-87AA-10AAD526B3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 SVM classifier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B2E7A6-086A-45F3-9205-D7EAFFE5E7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KNN Classifier</a:t>
            </a:r>
            <a:endParaRPr lang="en-P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DCB3F1-D4B5-40F3-9649-85717F844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1" y="2336011"/>
            <a:ext cx="5167564" cy="4113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04233B-976E-28E3-5080-0E2EE64D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2279077"/>
            <a:ext cx="5181600" cy="41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0516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6D36-303E-4701-97E8-005D20ABF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95D793-4032-4228-8452-3B1AB1B1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Precision Recall Curve</a:t>
            </a:r>
            <a:endParaRPr lang="en-PK" sz="3200" dirty="0">
              <a:latin typeface="+mn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83217C-131A-4BA7-9862-C4FBD2E2CD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For Artificial Neural Network</a:t>
            </a:r>
            <a:endParaRPr lang="en-PK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3EE15-AF51-4547-ACA1-3AE0B083BC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Gradient Boost Classifier </a:t>
            </a:r>
            <a:endParaRPr lang="en-PK" dirty="0"/>
          </a:p>
          <a:p>
            <a:endParaRPr lang="en-P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91762D-F46E-4112-BEBC-916F0938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85" y="2279077"/>
            <a:ext cx="4922665" cy="4113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AEB23E-F2E0-1329-107A-2B5A7DFD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863" y="2225310"/>
            <a:ext cx="5383237" cy="428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9672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30A20-4CF4-427B-8F38-FDB734CE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4E8284-762E-4DF6-80F5-14FBA4C8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+mn-lt"/>
              </a:rPr>
              <a:t>Precision-Recall Curve</a:t>
            </a:r>
            <a:endParaRPr lang="en-PK" sz="3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DD4631-A81D-46C5-AF7B-36F9370D81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Random Forest</a:t>
            </a:r>
            <a:endParaRPr lang="en-P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9DA8AE-F4BA-B60D-B653-9BBF244CC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189" y="2284950"/>
            <a:ext cx="5417222" cy="43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788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EDA9EA-A37E-47D1-BC05-124F50AD717B}"/>
              </a:ext>
            </a:extLst>
          </p:cNvPr>
          <p:cNvSpPr/>
          <p:nvPr/>
        </p:nvSpPr>
        <p:spPr>
          <a:xfrm>
            <a:off x="1587" y="2504574"/>
            <a:ext cx="11352213" cy="375818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8039A-CC91-4182-BE91-65DD91EAB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1">
            <a:extLst>
              <a:ext uri="{FF2B5EF4-FFF2-40B4-BE49-F238E27FC236}">
                <a16:creationId xmlns:a16="http://schemas.microsoft.com/office/drawing/2014/main" id="{539B84A3-C3E9-406F-842B-60009E4B1239}"/>
              </a:ext>
            </a:extLst>
          </p:cNvPr>
          <p:cNvSpPr/>
          <p:nvPr/>
        </p:nvSpPr>
        <p:spPr>
          <a:xfrm>
            <a:off x="3694440" y="0"/>
            <a:ext cx="4959229" cy="28179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 descr="Rectangle shape">
            <a:extLst>
              <a:ext uri="{FF2B5EF4-FFF2-40B4-BE49-F238E27FC236}">
                <a16:creationId xmlns:a16="http://schemas.microsoft.com/office/drawing/2014/main" id="{1156D8DC-DF1B-4C06-98F4-9B41F8182FDE}"/>
              </a:ext>
            </a:extLst>
          </p:cNvPr>
          <p:cNvSpPr/>
          <p:nvPr/>
        </p:nvSpPr>
        <p:spPr>
          <a:xfrm>
            <a:off x="4643275" y="1789188"/>
            <a:ext cx="732343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2265A1-CA22-407F-AB4C-E1D3E445D4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25111" y="687363"/>
            <a:ext cx="4352544" cy="154855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5972FA35-A4D6-4994-8894-DA6BBB47B158}"/>
              </a:ext>
            </a:extLst>
          </p:cNvPr>
          <p:cNvSpPr txBox="1">
            <a:spLocks/>
          </p:cNvSpPr>
          <p:nvPr/>
        </p:nvSpPr>
        <p:spPr>
          <a:xfrm>
            <a:off x="4643275" y="2117693"/>
            <a:ext cx="5276260" cy="32182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None/>
              <a:defRPr b="1" i="1"/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2000" b="1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b="1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None/>
              <a:defRPr sz="1600" b="1">
                <a:solidFill>
                  <a:schemeClr val="tx2"/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endParaRPr lang="en-PK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05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4264999-8C14-45CF-9909-29AEDAAE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203075"/>
            <a:ext cx="4086225" cy="0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C45CA9E-2A94-471D-A236-608EF3F51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186614"/>
            <a:ext cx="4164037" cy="0"/>
          </a:xfrm>
          <a:prstGeom prst="line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07EBEFD-CDF6-476D-995E-2D7A30AFBF35}"/>
              </a:ext>
            </a:extLst>
          </p:cNvPr>
          <p:cNvSpPr/>
          <p:nvPr/>
        </p:nvSpPr>
        <p:spPr>
          <a:xfrm>
            <a:off x="513597" y="2413839"/>
            <a:ext cx="2185200" cy="24622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autonomous DC microgrid structure was illustrated </a:t>
            </a:r>
          </a:p>
          <a:p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show the suitability of such a multi-source microgrid system</a:t>
            </a:r>
          </a:p>
          <a:p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different areas.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2CB8918-FEE9-4680-AE6A-32C5507C0FA3}"/>
              </a:ext>
            </a:extLst>
          </p:cNvPr>
          <p:cNvSpPr/>
          <p:nvPr/>
        </p:nvSpPr>
        <p:spPr>
          <a:xfrm>
            <a:off x="2934686" y="2382843"/>
            <a:ext cx="1918968" cy="307776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level hierarchical control was developed, and its efficiency for the voltage bus regulation and optimal energy usage was proved.</a:t>
            </a:r>
            <a:endParaRPr lang="en-PK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4206B4F-4CF0-4704-B9FE-6E454DE55449}"/>
              </a:ext>
            </a:extLst>
          </p:cNvPr>
          <p:cNvSpPr/>
          <p:nvPr/>
        </p:nvSpPr>
        <p:spPr>
          <a:xfrm>
            <a:off x="5270151" y="2370538"/>
            <a:ext cx="1843463" cy="24622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Fuzzy logic and the artificial neural network-based MPPT algorithms effectively helped to extract maximum power. </a:t>
            </a:r>
            <a:endParaRPr lang="en-PK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7C378EA-3F4D-44F3-AE18-BAD29B2EF1E3}"/>
              </a:ext>
            </a:extLst>
          </p:cNvPr>
          <p:cNvSpPr/>
          <p:nvPr/>
        </p:nvSpPr>
        <p:spPr>
          <a:xfrm>
            <a:off x="7507844" y="2413839"/>
            <a:ext cx="1992217" cy="276998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balance ensured and the SoC of battery and SC were kept within a reasonable range. Optimal hydrogen consumption of FC was also ensured.</a:t>
            </a:r>
            <a:endParaRPr lang="en-PK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099138-F506-4944-8F16-4E6B0C38D9D4}"/>
              </a:ext>
            </a:extLst>
          </p:cNvPr>
          <p:cNvSpPr/>
          <p:nvPr/>
        </p:nvSpPr>
        <p:spPr>
          <a:xfrm>
            <a:off x="9773115" y="2413839"/>
            <a:ext cx="2014283" cy="40010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STSMC and ATSMC appeared to be most effective for foreign and local region, respectively. Experimental results were found to be in close approximation with simulated results.</a:t>
            </a:r>
            <a:endParaRPr lang="en-PK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PK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Freeform 4197" descr="Icon of shopping cart.">
            <a:extLst>
              <a:ext uri="{FF2B5EF4-FFF2-40B4-BE49-F238E27FC236}">
                <a16:creationId xmlns:a16="http://schemas.microsoft.com/office/drawing/2014/main" id="{8158D419-C96F-4EF9-9547-7652D249A639}"/>
              </a:ext>
            </a:extLst>
          </p:cNvPr>
          <p:cNvSpPr>
            <a:spLocks noEditPoints="1"/>
          </p:cNvSpPr>
          <p:nvPr/>
        </p:nvSpPr>
        <p:spPr bwMode="auto">
          <a:xfrm>
            <a:off x="1422749" y="1867773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Freeform 4344" descr="Icon of wrench. ">
            <a:extLst>
              <a:ext uri="{FF2B5EF4-FFF2-40B4-BE49-F238E27FC236}">
                <a16:creationId xmlns:a16="http://schemas.microsoft.com/office/drawing/2014/main" id="{092D6F34-7825-4F05-A869-BD817A9BC3C5}"/>
              </a:ext>
            </a:extLst>
          </p:cNvPr>
          <p:cNvSpPr>
            <a:spLocks/>
          </p:cNvSpPr>
          <p:nvPr/>
        </p:nvSpPr>
        <p:spPr bwMode="auto">
          <a:xfrm>
            <a:off x="3637385" y="1837593"/>
            <a:ext cx="373996" cy="373996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1" name="Group 50" descr="Icon of money. ">
            <a:extLst>
              <a:ext uri="{FF2B5EF4-FFF2-40B4-BE49-F238E27FC236}">
                <a16:creationId xmlns:a16="http://schemas.microsoft.com/office/drawing/2014/main" id="{696681C1-39BE-4904-8DA7-B2077A4C6008}"/>
              </a:ext>
            </a:extLst>
          </p:cNvPr>
          <p:cNvGrpSpPr/>
          <p:nvPr/>
        </p:nvGrpSpPr>
        <p:grpSpPr>
          <a:xfrm>
            <a:off x="5952738" y="1824472"/>
            <a:ext cx="380334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52" name="Freeform 497">
              <a:extLst>
                <a:ext uri="{FF2B5EF4-FFF2-40B4-BE49-F238E27FC236}">
                  <a16:creationId xmlns:a16="http://schemas.microsoft.com/office/drawing/2014/main" id="{0B6B0D1C-DACB-4BA2-83E3-73E73E2CD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Freeform 498">
              <a:extLst>
                <a:ext uri="{FF2B5EF4-FFF2-40B4-BE49-F238E27FC236}">
                  <a16:creationId xmlns:a16="http://schemas.microsoft.com/office/drawing/2014/main" id="{FE623DD3-4238-464A-8FF1-D2B900A7F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Freeform 499">
              <a:extLst>
                <a:ext uri="{FF2B5EF4-FFF2-40B4-BE49-F238E27FC236}">
                  <a16:creationId xmlns:a16="http://schemas.microsoft.com/office/drawing/2014/main" id="{ED46D3BD-FC5E-45CE-9AE6-47F8B1626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Freeform 500">
              <a:extLst>
                <a:ext uri="{FF2B5EF4-FFF2-40B4-BE49-F238E27FC236}">
                  <a16:creationId xmlns:a16="http://schemas.microsoft.com/office/drawing/2014/main" id="{BBA0C7E4-27BD-4797-AD7F-471EAB572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Freeform 501">
              <a:extLst>
                <a:ext uri="{FF2B5EF4-FFF2-40B4-BE49-F238E27FC236}">
                  <a16:creationId xmlns:a16="http://schemas.microsoft.com/office/drawing/2014/main" id="{4A3579A7-4CC2-411B-923D-5247E4700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Freeform 502">
              <a:extLst>
                <a:ext uri="{FF2B5EF4-FFF2-40B4-BE49-F238E27FC236}">
                  <a16:creationId xmlns:a16="http://schemas.microsoft.com/office/drawing/2014/main" id="{5D255A72-E33B-4507-9EE0-C7841AB7F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8" name="Freeform 503">
              <a:extLst>
                <a:ext uri="{FF2B5EF4-FFF2-40B4-BE49-F238E27FC236}">
                  <a16:creationId xmlns:a16="http://schemas.microsoft.com/office/drawing/2014/main" id="{0AF37B1D-4B21-48E5-BC19-8467D63D1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Freeform 504">
              <a:extLst>
                <a:ext uri="{FF2B5EF4-FFF2-40B4-BE49-F238E27FC236}">
                  <a16:creationId xmlns:a16="http://schemas.microsoft.com/office/drawing/2014/main" id="{B4EF3812-1D39-4DEF-80AC-06580FA2F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0" name="Group 59" descr="Icon of abacus. ">
            <a:extLst>
              <a:ext uri="{FF2B5EF4-FFF2-40B4-BE49-F238E27FC236}">
                <a16:creationId xmlns:a16="http://schemas.microsoft.com/office/drawing/2014/main" id="{EC3AD52D-A493-4E43-907D-EBE5237E7ADA}"/>
              </a:ext>
            </a:extLst>
          </p:cNvPr>
          <p:cNvGrpSpPr/>
          <p:nvPr/>
        </p:nvGrpSpPr>
        <p:grpSpPr>
          <a:xfrm>
            <a:off x="8312728" y="1824472"/>
            <a:ext cx="382447" cy="382447"/>
            <a:chOff x="877888" y="771525"/>
            <a:chExt cx="287338" cy="287338"/>
          </a:xfrm>
          <a:solidFill>
            <a:schemeClr val="bg1"/>
          </a:solidFill>
        </p:grpSpPr>
        <p:sp>
          <p:nvSpPr>
            <p:cNvPr id="61" name="Freeform 324">
              <a:extLst>
                <a:ext uri="{FF2B5EF4-FFF2-40B4-BE49-F238E27FC236}">
                  <a16:creationId xmlns:a16="http://schemas.microsoft.com/office/drawing/2014/main" id="{EF3298C3-888E-4D9B-9041-1AB9C4287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88" y="771525"/>
              <a:ext cx="61913" cy="287338"/>
            </a:xfrm>
            <a:custGeom>
              <a:avLst/>
              <a:gdLst>
                <a:gd name="T0" fmla="*/ 0 w 196"/>
                <a:gd name="T1" fmla="*/ 888 h 903"/>
                <a:gd name="T2" fmla="*/ 1 w 196"/>
                <a:gd name="T3" fmla="*/ 895 h 903"/>
                <a:gd name="T4" fmla="*/ 4 w 196"/>
                <a:gd name="T5" fmla="*/ 899 h 903"/>
                <a:gd name="T6" fmla="*/ 10 w 196"/>
                <a:gd name="T7" fmla="*/ 902 h 903"/>
                <a:gd name="T8" fmla="*/ 15 w 196"/>
                <a:gd name="T9" fmla="*/ 903 h 903"/>
                <a:gd name="T10" fmla="*/ 196 w 196"/>
                <a:gd name="T11" fmla="*/ 798 h 903"/>
                <a:gd name="T12" fmla="*/ 160 w 196"/>
                <a:gd name="T13" fmla="*/ 797 h 903"/>
                <a:gd name="T14" fmla="*/ 149 w 196"/>
                <a:gd name="T15" fmla="*/ 793 h 903"/>
                <a:gd name="T16" fmla="*/ 141 w 196"/>
                <a:gd name="T17" fmla="*/ 785 h 903"/>
                <a:gd name="T18" fmla="*/ 136 w 196"/>
                <a:gd name="T19" fmla="*/ 774 h 903"/>
                <a:gd name="T20" fmla="*/ 136 w 196"/>
                <a:gd name="T21" fmla="*/ 738 h 903"/>
                <a:gd name="T22" fmla="*/ 138 w 196"/>
                <a:gd name="T23" fmla="*/ 726 h 903"/>
                <a:gd name="T24" fmla="*/ 145 w 196"/>
                <a:gd name="T25" fmla="*/ 717 h 903"/>
                <a:gd name="T26" fmla="*/ 155 w 196"/>
                <a:gd name="T27" fmla="*/ 710 h 903"/>
                <a:gd name="T28" fmla="*/ 166 w 196"/>
                <a:gd name="T29" fmla="*/ 708 h 903"/>
                <a:gd name="T30" fmla="*/ 196 w 196"/>
                <a:gd name="T31" fmla="*/ 346 h 903"/>
                <a:gd name="T32" fmla="*/ 160 w 196"/>
                <a:gd name="T33" fmla="*/ 345 h 903"/>
                <a:gd name="T34" fmla="*/ 149 w 196"/>
                <a:gd name="T35" fmla="*/ 341 h 903"/>
                <a:gd name="T36" fmla="*/ 141 w 196"/>
                <a:gd name="T37" fmla="*/ 333 h 903"/>
                <a:gd name="T38" fmla="*/ 136 w 196"/>
                <a:gd name="T39" fmla="*/ 322 h 903"/>
                <a:gd name="T40" fmla="*/ 136 w 196"/>
                <a:gd name="T41" fmla="*/ 286 h 903"/>
                <a:gd name="T42" fmla="*/ 138 w 196"/>
                <a:gd name="T43" fmla="*/ 275 h 903"/>
                <a:gd name="T44" fmla="*/ 145 w 196"/>
                <a:gd name="T45" fmla="*/ 265 h 903"/>
                <a:gd name="T46" fmla="*/ 155 w 196"/>
                <a:gd name="T47" fmla="*/ 259 h 903"/>
                <a:gd name="T48" fmla="*/ 166 w 196"/>
                <a:gd name="T49" fmla="*/ 256 h 903"/>
                <a:gd name="T50" fmla="*/ 196 w 196"/>
                <a:gd name="T51" fmla="*/ 196 h 903"/>
                <a:gd name="T52" fmla="*/ 160 w 196"/>
                <a:gd name="T53" fmla="*/ 195 h 903"/>
                <a:gd name="T54" fmla="*/ 149 w 196"/>
                <a:gd name="T55" fmla="*/ 191 h 903"/>
                <a:gd name="T56" fmla="*/ 141 w 196"/>
                <a:gd name="T57" fmla="*/ 182 h 903"/>
                <a:gd name="T58" fmla="*/ 136 w 196"/>
                <a:gd name="T59" fmla="*/ 172 h 903"/>
                <a:gd name="T60" fmla="*/ 136 w 196"/>
                <a:gd name="T61" fmla="*/ 135 h 903"/>
                <a:gd name="T62" fmla="*/ 138 w 196"/>
                <a:gd name="T63" fmla="*/ 123 h 903"/>
                <a:gd name="T64" fmla="*/ 145 w 196"/>
                <a:gd name="T65" fmla="*/ 115 h 903"/>
                <a:gd name="T66" fmla="*/ 155 w 196"/>
                <a:gd name="T67" fmla="*/ 108 h 903"/>
                <a:gd name="T68" fmla="*/ 166 w 196"/>
                <a:gd name="T69" fmla="*/ 105 h 903"/>
                <a:gd name="T70" fmla="*/ 196 w 196"/>
                <a:gd name="T71" fmla="*/ 0 h 903"/>
                <a:gd name="T72" fmla="*/ 12 w 196"/>
                <a:gd name="T73" fmla="*/ 0 h 903"/>
                <a:gd name="T74" fmla="*/ 7 w 196"/>
                <a:gd name="T75" fmla="*/ 2 h 903"/>
                <a:gd name="T76" fmla="*/ 3 w 196"/>
                <a:gd name="T77" fmla="*/ 6 h 903"/>
                <a:gd name="T78" fmla="*/ 1 w 196"/>
                <a:gd name="T79" fmla="*/ 12 h 903"/>
                <a:gd name="T80" fmla="*/ 0 w 196"/>
                <a:gd name="T81" fmla="*/ 15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6" h="903">
                  <a:moveTo>
                    <a:pt x="0" y="15"/>
                  </a:moveTo>
                  <a:lnTo>
                    <a:pt x="0" y="888"/>
                  </a:lnTo>
                  <a:lnTo>
                    <a:pt x="1" y="891"/>
                  </a:lnTo>
                  <a:lnTo>
                    <a:pt x="1" y="895"/>
                  </a:lnTo>
                  <a:lnTo>
                    <a:pt x="3" y="897"/>
                  </a:lnTo>
                  <a:lnTo>
                    <a:pt x="4" y="899"/>
                  </a:lnTo>
                  <a:lnTo>
                    <a:pt x="7" y="901"/>
                  </a:lnTo>
                  <a:lnTo>
                    <a:pt x="10" y="902"/>
                  </a:lnTo>
                  <a:lnTo>
                    <a:pt x="12" y="903"/>
                  </a:lnTo>
                  <a:lnTo>
                    <a:pt x="15" y="903"/>
                  </a:lnTo>
                  <a:lnTo>
                    <a:pt x="196" y="903"/>
                  </a:lnTo>
                  <a:lnTo>
                    <a:pt x="196" y="798"/>
                  </a:lnTo>
                  <a:lnTo>
                    <a:pt x="166" y="798"/>
                  </a:lnTo>
                  <a:lnTo>
                    <a:pt x="160" y="797"/>
                  </a:lnTo>
                  <a:lnTo>
                    <a:pt x="155" y="796"/>
                  </a:lnTo>
                  <a:lnTo>
                    <a:pt x="149" y="793"/>
                  </a:lnTo>
                  <a:lnTo>
                    <a:pt x="145" y="789"/>
                  </a:lnTo>
                  <a:lnTo>
                    <a:pt x="141" y="785"/>
                  </a:lnTo>
                  <a:lnTo>
                    <a:pt x="138" y="780"/>
                  </a:lnTo>
                  <a:lnTo>
                    <a:pt x="136" y="774"/>
                  </a:lnTo>
                  <a:lnTo>
                    <a:pt x="136" y="768"/>
                  </a:lnTo>
                  <a:lnTo>
                    <a:pt x="136" y="738"/>
                  </a:lnTo>
                  <a:lnTo>
                    <a:pt x="136" y="732"/>
                  </a:lnTo>
                  <a:lnTo>
                    <a:pt x="138" y="726"/>
                  </a:lnTo>
                  <a:lnTo>
                    <a:pt x="141" y="721"/>
                  </a:lnTo>
                  <a:lnTo>
                    <a:pt x="145" y="717"/>
                  </a:lnTo>
                  <a:lnTo>
                    <a:pt x="149" y="713"/>
                  </a:lnTo>
                  <a:lnTo>
                    <a:pt x="155" y="710"/>
                  </a:lnTo>
                  <a:lnTo>
                    <a:pt x="160" y="708"/>
                  </a:lnTo>
                  <a:lnTo>
                    <a:pt x="166" y="708"/>
                  </a:lnTo>
                  <a:lnTo>
                    <a:pt x="196" y="708"/>
                  </a:lnTo>
                  <a:lnTo>
                    <a:pt x="196" y="346"/>
                  </a:lnTo>
                  <a:lnTo>
                    <a:pt x="166" y="346"/>
                  </a:lnTo>
                  <a:lnTo>
                    <a:pt x="160" y="345"/>
                  </a:lnTo>
                  <a:lnTo>
                    <a:pt x="155" y="344"/>
                  </a:lnTo>
                  <a:lnTo>
                    <a:pt x="149" y="341"/>
                  </a:lnTo>
                  <a:lnTo>
                    <a:pt x="145" y="338"/>
                  </a:lnTo>
                  <a:lnTo>
                    <a:pt x="141" y="333"/>
                  </a:lnTo>
                  <a:lnTo>
                    <a:pt x="138" y="328"/>
                  </a:lnTo>
                  <a:lnTo>
                    <a:pt x="136" y="322"/>
                  </a:lnTo>
                  <a:lnTo>
                    <a:pt x="136" y="316"/>
                  </a:lnTo>
                  <a:lnTo>
                    <a:pt x="136" y="286"/>
                  </a:lnTo>
                  <a:lnTo>
                    <a:pt x="136" y="280"/>
                  </a:lnTo>
                  <a:lnTo>
                    <a:pt x="138" y="275"/>
                  </a:lnTo>
                  <a:lnTo>
                    <a:pt x="141" y="269"/>
                  </a:lnTo>
                  <a:lnTo>
                    <a:pt x="145" y="265"/>
                  </a:lnTo>
                  <a:lnTo>
                    <a:pt x="149" y="261"/>
                  </a:lnTo>
                  <a:lnTo>
                    <a:pt x="155" y="259"/>
                  </a:lnTo>
                  <a:lnTo>
                    <a:pt x="160" y="256"/>
                  </a:lnTo>
                  <a:lnTo>
                    <a:pt x="166" y="256"/>
                  </a:lnTo>
                  <a:lnTo>
                    <a:pt x="196" y="256"/>
                  </a:lnTo>
                  <a:lnTo>
                    <a:pt x="196" y="196"/>
                  </a:lnTo>
                  <a:lnTo>
                    <a:pt x="166" y="196"/>
                  </a:lnTo>
                  <a:lnTo>
                    <a:pt x="160" y="195"/>
                  </a:lnTo>
                  <a:lnTo>
                    <a:pt x="155" y="193"/>
                  </a:lnTo>
                  <a:lnTo>
                    <a:pt x="149" y="191"/>
                  </a:lnTo>
                  <a:lnTo>
                    <a:pt x="145" y="187"/>
                  </a:lnTo>
                  <a:lnTo>
                    <a:pt x="141" y="182"/>
                  </a:lnTo>
                  <a:lnTo>
                    <a:pt x="138" y="177"/>
                  </a:lnTo>
                  <a:lnTo>
                    <a:pt x="136" y="172"/>
                  </a:lnTo>
                  <a:lnTo>
                    <a:pt x="136" y="165"/>
                  </a:lnTo>
                  <a:lnTo>
                    <a:pt x="136" y="135"/>
                  </a:lnTo>
                  <a:lnTo>
                    <a:pt x="136" y="130"/>
                  </a:lnTo>
                  <a:lnTo>
                    <a:pt x="138" y="123"/>
                  </a:lnTo>
                  <a:lnTo>
                    <a:pt x="141" y="119"/>
                  </a:lnTo>
                  <a:lnTo>
                    <a:pt x="145" y="115"/>
                  </a:lnTo>
                  <a:lnTo>
                    <a:pt x="149" y="110"/>
                  </a:lnTo>
                  <a:lnTo>
                    <a:pt x="155" y="108"/>
                  </a:lnTo>
                  <a:lnTo>
                    <a:pt x="160" y="106"/>
                  </a:lnTo>
                  <a:lnTo>
                    <a:pt x="166" y="105"/>
                  </a:lnTo>
                  <a:lnTo>
                    <a:pt x="196" y="105"/>
                  </a:lnTo>
                  <a:lnTo>
                    <a:pt x="196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2" name="Freeform 325">
              <a:extLst>
                <a:ext uri="{FF2B5EF4-FFF2-40B4-BE49-F238E27FC236}">
                  <a16:creationId xmlns:a16="http://schemas.microsoft.com/office/drawing/2014/main" id="{33532E12-AF29-4214-8C84-D69A0B6ED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113" y="771525"/>
              <a:ext cx="66675" cy="287338"/>
            </a:xfrm>
            <a:custGeom>
              <a:avLst/>
              <a:gdLst>
                <a:gd name="T0" fmla="*/ 30 w 211"/>
                <a:gd name="T1" fmla="*/ 105 h 903"/>
                <a:gd name="T2" fmla="*/ 41 w 211"/>
                <a:gd name="T3" fmla="*/ 107 h 903"/>
                <a:gd name="T4" fmla="*/ 51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60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557 h 903"/>
                <a:gd name="T22" fmla="*/ 41 w 211"/>
                <a:gd name="T23" fmla="*/ 560 h 903"/>
                <a:gd name="T24" fmla="*/ 51 w 211"/>
                <a:gd name="T25" fmla="*/ 566 h 903"/>
                <a:gd name="T26" fmla="*/ 58 w 211"/>
                <a:gd name="T27" fmla="*/ 576 h 903"/>
                <a:gd name="T28" fmla="*/ 60 w 211"/>
                <a:gd name="T29" fmla="*/ 587 h 903"/>
                <a:gd name="T30" fmla="*/ 60 w 211"/>
                <a:gd name="T31" fmla="*/ 623 h 903"/>
                <a:gd name="T32" fmla="*/ 55 w 211"/>
                <a:gd name="T33" fmla="*/ 634 h 903"/>
                <a:gd name="T34" fmla="*/ 47 w 211"/>
                <a:gd name="T35" fmla="*/ 643 h 903"/>
                <a:gd name="T36" fmla="*/ 36 w 211"/>
                <a:gd name="T37" fmla="*/ 647 h 903"/>
                <a:gd name="T38" fmla="*/ 0 w 211"/>
                <a:gd name="T39" fmla="*/ 648 h 903"/>
                <a:gd name="T40" fmla="*/ 30 w 211"/>
                <a:gd name="T41" fmla="*/ 708 h 903"/>
                <a:gd name="T42" fmla="*/ 41 w 211"/>
                <a:gd name="T43" fmla="*/ 710 h 903"/>
                <a:gd name="T44" fmla="*/ 51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60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497 h 903"/>
                <a:gd name="T64" fmla="*/ 169 w 211"/>
                <a:gd name="T65" fmla="*/ 495 h 903"/>
                <a:gd name="T66" fmla="*/ 159 w 211"/>
                <a:gd name="T67" fmla="*/ 488 h 903"/>
                <a:gd name="T68" fmla="*/ 153 w 211"/>
                <a:gd name="T69" fmla="*/ 478 h 903"/>
                <a:gd name="T70" fmla="*/ 151 w 211"/>
                <a:gd name="T71" fmla="*/ 467 h 903"/>
                <a:gd name="T72" fmla="*/ 151 w 211"/>
                <a:gd name="T73" fmla="*/ 430 h 903"/>
                <a:gd name="T74" fmla="*/ 155 w 211"/>
                <a:gd name="T75" fmla="*/ 419 h 903"/>
                <a:gd name="T76" fmla="*/ 164 w 211"/>
                <a:gd name="T77" fmla="*/ 412 h 903"/>
                <a:gd name="T78" fmla="*/ 174 w 211"/>
                <a:gd name="T79" fmla="*/ 408 h 903"/>
                <a:gd name="T80" fmla="*/ 211 w 211"/>
                <a:gd name="T81" fmla="*/ 407 h 903"/>
                <a:gd name="T82" fmla="*/ 181 w 211"/>
                <a:gd name="T83" fmla="*/ 346 h 903"/>
                <a:gd name="T84" fmla="*/ 169 w 211"/>
                <a:gd name="T85" fmla="*/ 344 h 903"/>
                <a:gd name="T86" fmla="*/ 159 w 211"/>
                <a:gd name="T87" fmla="*/ 338 h 903"/>
                <a:gd name="T88" fmla="*/ 153 w 211"/>
                <a:gd name="T89" fmla="*/ 328 h 903"/>
                <a:gd name="T90" fmla="*/ 151 w 211"/>
                <a:gd name="T91" fmla="*/ 316 h 903"/>
                <a:gd name="T92" fmla="*/ 151 w 211"/>
                <a:gd name="T93" fmla="*/ 280 h 903"/>
                <a:gd name="T94" fmla="*/ 155 w 211"/>
                <a:gd name="T95" fmla="*/ 269 h 903"/>
                <a:gd name="T96" fmla="*/ 164 w 211"/>
                <a:gd name="T97" fmla="*/ 261 h 903"/>
                <a:gd name="T98" fmla="*/ 174 w 211"/>
                <a:gd name="T99" fmla="*/ 256 h 903"/>
                <a:gd name="T100" fmla="*/ 211 w 211"/>
                <a:gd name="T101" fmla="*/ 256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1 w 211"/>
                <a:gd name="T113" fmla="*/ 130 h 903"/>
                <a:gd name="T114" fmla="*/ 155 w 211"/>
                <a:gd name="T115" fmla="*/ 119 h 903"/>
                <a:gd name="T116" fmla="*/ 164 w 211"/>
                <a:gd name="T117" fmla="*/ 110 h 903"/>
                <a:gd name="T118" fmla="*/ 174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1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60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60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1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557"/>
                  </a:lnTo>
                  <a:lnTo>
                    <a:pt x="30" y="557"/>
                  </a:lnTo>
                  <a:lnTo>
                    <a:pt x="36" y="558"/>
                  </a:lnTo>
                  <a:lnTo>
                    <a:pt x="41" y="560"/>
                  </a:lnTo>
                  <a:lnTo>
                    <a:pt x="47" y="562"/>
                  </a:lnTo>
                  <a:lnTo>
                    <a:pt x="51" y="566"/>
                  </a:lnTo>
                  <a:lnTo>
                    <a:pt x="55" y="571"/>
                  </a:lnTo>
                  <a:lnTo>
                    <a:pt x="58" y="576"/>
                  </a:lnTo>
                  <a:lnTo>
                    <a:pt x="60" y="581"/>
                  </a:lnTo>
                  <a:lnTo>
                    <a:pt x="60" y="587"/>
                  </a:lnTo>
                  <a:lnTo>
                    <a:pt x="60" y="618"/>
                  </a:lnTo>
                  <a:lnTo>
                    <a:pt x="60" y="623"/>
                  </a:lnTo>
                  <a:lnTo>
                    <a:pt x="58" y="629"/>
                  </a:lnTo>
                  <a:lnTo>
                    <a:pt x="55" y="634"/>
                  </a:lnTo>
                  <a:lnTo>
                    <a:pt x="51" y="638"/>
                  </a:lnTo>
                  <a:lnTo>
                    <a:pt x="47" y="643"/>
                  </a:lnTo>
                  <a:lnTo>
                    <a:pt x="41" y="645"/>
                  </a:lnTo>
                  <a:lnTo>
                    <a:pt x="36" y="647"/>
                  </a:lnTo>
                  <a:lnTo>
                    <a:pt x="30" y="648"/>
                  </a:lnTo>
                  <a:lnTo>
                    <a:pt x="0" y="648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1" y="710"/>
                  </a:lnTo>
                  <a:lnTo>
                    <a:pt x="47" y="712"/>
                  </a:lnTo>
                  <a:lnTo>
                    <a:pt x="51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60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60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1" y="789"/>
                  </a:lnTo>
                  <a:lnTo>
                    <a:pt x="47" y="793"/>
                  </a:lnTo>
                  <a:lnTo>
                    <a:pt x="41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497"/>
                  </a:lnTo>
                  <a:lnTo>
                    <a:pt x="181" y="497"/>
                  </a:lnTo>
                  <a:lnTo>
                    <a:pt x="174" y="497"/>
                  </a:lnTo>
                  <a:lnTo>
                    <a:pt x="169" y="495"/>
                  </a:lnTo>
                  <a:lnTo>
                    <a:pt x="164" y="491"/>
                  </a:lnTo>
                  <a:lnTo>
                    <a:pt x="159" y="488"/>
                  </a:lnTo>
                  <a:lnTo>
                    <a:pt x="155" y="484"/>
                  </a:lnTo>
                  <a:lnTo>
                    <a:pt x="153" y="478"/>
                  </a:lnTo>
                  <a:lnTo>
                    <a:pt x="151" y="473"/>
                  </a:lnTo>
                  <a:lnTo>
                    <a:pt x="151" y="467"/>
                  </a:lnTo>
                  <a:lnTo>
                    <a:pt x="151" y="437"/>
                  </a:lnTo>
                  <a:lnTo>
                    <a:pt x="151" y="430"/>
                  </a:lnTo>
                  <a:lnTo>
                    <a:pt x="153" y="425"/>
                  </a:lnTo>
                  <a:lnTo>
                    <a:pt x="155" y="419"/>
                  </a:lnTo>
                  <a:lnTo>
                    <a:pt x="159" y="415"/>
                  </a:lnTo>
                  <a:lnTo>
                    <a:pt x="164" y="412"/>
                  </a:lnTo>
                  <a:lnTo>
                    <a:pt x="169" y="409"/>
                  </a:lnTo>
                  <a:lnTo>
                    <a:pt x="174" y="408"/>
                  </a:lnTo>
                  <a:lnTo>
                    <a:pt x="181" y="407"/>
                  </a:lnTo>
                  <a:lnTo>
                    <a:pt x="211" y="407"/>
                  </a:lnTo>
                  <a:lnTo>
                    <a:pt x="211" y="346"/>
                  </a:lnTo>
                  <a:lnTo>
                    <a:pt x="181" y="346"/>
                  </a:lnTo>
                  <a:lnTo>
                    <a:pt x="174" y="345"/>
                  </a:lnTo>
                  <a:lnTo>
                    <a:pt x="169" y="344"/>
                  </a:lnTo>
                  <a:lnTo>
                    <a:pt x="164" y="341"/>
                  </a:lnTo>
                  <a:lnTo>
                    <a:pt x="159" y="338"/>
                  </a:lnTo>
                  <a:lnTo>
                    <a:pt x="155" y="333"/>
                  </a:lnTo>
                  <a:lnTo>
                    <a:pt x="153" y="328"/>
                  </a:lnTo>
                  <a:lnTo>
                    <a:pt x="151" y="322"/>
                  </a:lnTo>
                  <a:lnTo>
                    <a:pt x="151" y="316"/>
                  </a:lnTo>
                  <a:lnTo>
                    <a:pt x="151" y="286"/>
                  </a:lnTo>
                  <a:lnTo>
                    <a:pt x="151" y="280"/>
                  </a:lnTo>
                  <a:lnTo>
                    <a:pt x="153" y="275"/>
                  </a:lnTo>
                  <a:lnTo>
                    <a:pt x="155" y="269"/>
                  </a:lnTo>
                  <a:lnTo>
                    <a:pt x="159" y="265"/>
                  </a:lnTo>
                  <a:lnTo>
                    <a:pt x="164" y="261"/>
                  </a:lnTo>
                  <a:lnTo>
                    <a:pt x="169" y="259"/>
                  </a:lnTo>
                  <a:lnTo>
                    <a:pt x="174" y="256"/>
                  </a:lnTo>
                  <a:lnTo>
                    <a:pt x="181" y="256"/>
                  </a:lnTo>
                  <a:lnTo>
                    <a:pt x="211" y="256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4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5" y="182"/>
                  </a:lnTo>
                  <a:lnTo>
                    <a:pt x="153" y="177"/>
                  </a:lnTo>
                  <a:lnTo>
                    <a:pt x="151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1" y="130"/>
                  </a:lnTo>
                  <a:lnTo>
                    <a:pt x="153" y="123"/>
                  </a:lnTo>
                  <a:lnTo>
                    <a:pt x="155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4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Freeform 326">
              <a:extLst>
                <a:ext uri="{FF2B5EF4-FFF2-40B4-BE49-F238E27FC236}">
                  <a16:creationId xmlns:a16="http://schemas.microsoft.com/office/drawing/2014/main" id="{8BD26533-DCCF-4197-AB81-26FE52837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325" y="771525"/>
              <a:ext cx="68263" cy="287338"/>
            </a:xfrm>
            <a:custGeom>
              <a:avLst/>
              <a:gdLst>
                <a:gd name="T0" fmla="*/ 30 w 211"/>
                <a:gd name="T1" fmla="*/ 105 h 903"/>
                <a:gd name="T2" fmla="*/ 42 w 211"/>
                <a:gd name="T3" fmla="*/ 107 h 903"/>
                <a:gd name="T4" fmla="*/ 52 w 211"/>
                <a:gd name="T5" fmla="*/ 115 h 903"/>
                <a:gd name="T6" fmla="*/ 58 w 211"/>
                <a:gd name="T7" fmla="*/ 123 h 903"/>
                <a:gd name="T8" fmla="*/ 60 w 211"/>
                <a:gd name="T9" fmla="*/ 135 h 903"/>
                <a:gd name="T10" fmla="*/ 59 w 211"/>
                <a:gd name="T11" fmla="*/ 172 h 903"/>
                <a:gd name="T12" fmla="*/ 55 w 211"/>
                <a:gd name="T13" fmla="*/ 182 h 903"/>
                <a:gd name="T14" fmla="*/ 47 w 211"/>
                <a:gd name="T15" fmla="*/ 191 h 903"/>
                <a:gd name="T16" fmla="*/ 36 w 211"/>
                <a:gd name="T17" fmla="*/ 195 h 903"/>
                <a:gd name="T18" fmla="*/ 0 w 211"/>
                <a:gd name="T19" fmla="*/ 196 h 903"/>
                <a:gd name="T20" fmla="*/ 30 w 211"/>
                <a:gd name="T21" fmla="*/ 256 h 903"/>
                <a:gd name="T22" fmla="*/ 42 w 211"/>
                <a:gd name="T23" fmla="*/ 259 h 903"/>
                <a:gd name="T24" fmla="*/ 52 w 211"/>
                <a:gd name="T25" fmla="*/ 265 h 903"/>
                <a:gd name="T26" fmla="*/ 58 w 211"/>
                <a:gd name="T27" fmla="*/ 275 h 903"/>
                <a:gd name="T28" fmla="*/ 60 w 211"/>
                <a:gd name="T29" fmla="*/ 286 h 903"/>
                <a:gd name="T30" fmla="*/ 59 w 211"/>
                <a:gd name="T31" fmla="*/ 322 h 903"/>
                <a:gd name="T32" fmla="*/ 55 w 211"/>
                <a:gd name="T33" fmla="*/ 333 h 903"/>
                <a:gd name="T34" fmla="*/ 47 w 211"/>
                <a:gd name="T35" fmla="*/ 341 h 903"/>
                <a:gd name="T36" fmla="*/ 36 w 211"/>
                <a:gd name="T37" fmla="*/ 345 h 903"/>
                <a:gd name="T38" fmla="*/ 0 w 211"/>
                <a:gd name="T39" fmla="*/ 346 h 903"/>
                <a:gd name="T40" fmla="*/ 30 w 211"/>
                <a:gd name="T41" fmla="*/ 708 h 903"/>
                <a:gd name="T42" fmla="*/ 42 w 211"/>
                <a:gd name="T43" fmla="*/ 710 h 903"/>
                <a:gd name="T44" fmla="*/ 52 w 211"/>
                <a:gd name="T45" fmla="*/ 717 h 903"/>
                <a:gd name="T46" fmla="*/ 58 w 211"/>
                <a:gd name="T47" fmla="*/ 726 h 903"/>
                <a:gd name="T48" fmla="*/ 60 w 211"/>
                <a:gd name="T49" fmla="*/ 738 h 903"/>
                <a:gd name="T50" fmla="*/ 59 w 211"/>
                <a:gd name="T51" fmla="*/ 773 h 903"/>
                <a:gd name="T52" fmla="*/ 55 w 211"/>
                <a:gd name="T53" fmla="*/ 785 h 903"/>
                <a:gd name="T54" fmla="*/ 47 w 211"/>
                <a:gd name="T55" fmla="*/ 793 h 903"/>
                <a:gd name="T56" fmla="*/ 36 w 211"/>
                <a:gd name="T57" fmla="*/ 797 h 903"/>
                <a:gd name="T58" fmla="*/ 0 w 211"/>
                <a:gd name="T59" fmla="*/ 798 h 903"/>
                <a:gd name="T60" fmla="*/ 211 w 211"/>
                <a:gd name="T61" fmla="*/ 903 h 903"/>
                <a:gd name="T62" fmla="*/ 181 w 211"/>
                <a:gd name="T63" fmla="*/ 798 h 903"/>
                <a:gd name="T64" fmla="*/ 169 w 211"/>
                <a:gd name="T65" fmla="*/ 796 h 903"/>
                <a:gd name="T66" fmla="*/ 159 w 211"/>
                <a:gd name="T67" fmla="*/ 789 h 903"/>
                <a:gd name="T68" fmla="*/ 153 w 211"/>
                <a:gd name="T69" fmla="*/ 780 h 903"/>
                <a:gd name="T70" fmla="*/ 151 w 211"/>
                <a:gd name="T71" fmla="*/ 768 h 903"/>
                <a:gd name="T72" fmla="*/ 152 w 211"/>
                <a:gd name="T73" fmla="*/ 732 h 903"/>
                <a:gd name="T74" fmla="*/ 156 w 211"/>
                <a:gd name="T75" fmla="*/ 721 h 903"/>
                <a:gd name="T76" fmla="*/ 164 w 211"/>
                <a:gd name="T77" fmla="*/ 713 h 903"/>
                <a:gd name="T78" fmla="*/ 175 w 211"/>
                <a:gd name="T79" fmla="*/ 708 h 903"/>
                <a:gd name="T80" fmla="*/ 211 w 211"/>
                <a:gd name="T81" fmla="*/ 708 h 903"/>
                <a:gd name="T82" fmla="*/ 181 w 211"/>
                <a:gd name="T83" fmla="*/ 648 h 903"/>
                <a:gd name="T84" fmla="*/ 169 w 211"/>
                <a:gd name="T85" fmla="*/ 645 h 903"/>
                <a:gd name="T86" fmla="*/ 159 w 211"/>
                <a:gd name="T87" fmla="*/ 638 h 903"/>
                <a:gd name="T88" fmla="*/ 153 w 211"/>
                <a:gd name="T89" fmla="*/ 629 h 903"/>
                <a:gd name="T90" fmla="*/ 151 w 211"/>
                <a:gd name="T91" fmla="*/ 618 h 903"/>
                <a:gd name="T92" fmla="*/ 152 w 211"/>
                <a:gd name="T93" fmla="*/ 581 h 903"/>
                <a:gd name="T94" fmla="*/ 156 w 211"/>
                <a:gd name="T95" fmla="*/ 571 h 903"/>
                <a:gd name="T96" fmla="*/ 164 w 211"/>
                <a:gd name="T97" fmla="*/ 562 h 903"/>
                <a:gd name="T98" fmla="*/ 175 w 211"/>
                <a:gd name="T99" fmla="*/ 558 h 903"/>
                <a:gd name="T100" fmla="*/ 211 w 211"/>
                <a:gd name="T101" fmla="*/ 557 h 903"/>
                <a:gd name="T102" fmla="*/ 181 w 211"/>
                <a:gd name="T103" fmla="*/ 196 h 903"/>
                <a:gd name="T104" fmla="*/ 169 w 211"/>
                <a:gd name="T105" fmla="*/ 193 h 903"/>
                <a:gd name="T106" fmla="*/ 159 w 211"/>
                <a:gd name="T107" fmla="*/ 187 h 903"/>
                <a:gd name="T108" fmla="*/ 153 w 211"/>
                <a:gd name="T109" fmla="*/ 177 h 903"/>
                <a:gd name="T110" fmla="*/ 151 w 211"/>
                <a:gd name="T111" fmla="*/ 165 h 903"/>
                <a:gd name="T112" fmla="*/ 152 w 211"/>
                <a:gd name="T113" fmla="*/ 130 h 903"/>
                <a:gd name="T114" fmla="*/ 156 w 211"/>
                <a:gd name="T115" fmla="*/ 119 h 903"/>
                <a:gd name="T116" fmla="*/ 164 w 211"/>
                <a:gd name="T117" fmla="*/ 110 h 903"/>
                <a:gd name="T118" fmla="*/ 175 w 211"/>
                <a:gd name="T119" fmla="*/ 106 h 903"/>
                <a:gd name="T120" fmla="*/ 211 w 211"/>
                <a:gd name="T121" fmla="*/ 105 h 903"/>
                <a:gd name="T122" fmla="*/ 0 w 211"/>
                <a:gd name="T12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903">
                  <a:moveTo>
                    <a:pt x="0" y="105"/>
                  </a:move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2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2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2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2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708"/>
                  </a:lnTo>
                  <a:lnTo>
                    <a:pt x="30" y="708"/>
                  </a:lnTo>
                  <a:lnTo>
                    <a:pt x="36" y="708"/>
                  </a:lnTo>
                  <a:lnTo>
                    <a:pt x="42" y="710"/>
                  </a:lnTo>
                  <a:lnTo>
                    <a:pt x="47" y="712"/>
                  </a:lnTo>
                  <a:lnTo>
                    <a:pt x="52" y="717"/>
                  </a:lnTo>
                  <a:lnTo>
                    <a:pt x="55" y="721"/>
                  </a:lnTo>
                  <a:lnTo>
                    <a:pt x="58" y="726"/>
                  </a:lnTo>
                  <a:lnTo>
                    <a:pt x="59" y="732"/>
                  </a:lnTo>
                  <a:lnTo>
                    <a:pt x="60" y="738"/>
                  </a:lnTo>
                  <a:lnTo>
                    <a:pt x="60" y="768"/>
                  </a:lnTo>
                  <a:lnTo>
                    <a:pt x="59" y="773"/>
                  </a:lnTo>
                  <a:lnTo>
                    <a:pt x="58" y="780"/>
                  </a:lnTo>
                  <a:lnTo>
                    <a:pt x="55" y="785"/>
                  </a:lnTo>
                  <a:lnTo>
                    <a:pt x="52" y="789"/>
                  </a:lnTo>
                  <a:lnTo>
                    <a:pt x="47" y="793"/>
                  </a:lnTo>
                  <a:lnTo>
                    <a:pt x="42" y="796"/>
                  </a:lnTo>
                  <a:lnTo>
                    <a:pt x="36" y="797"/>
                  </a:lnTo>
                  <a:lnTo>
                    <a:pt x="30" y="798"/>
                  </a:lnTo>
                  <a:lnTo>
                    <a:pt x="0" y="798"/>
                  </a:lnTo>
                  <a:lnTo>
                    <a:pt x="0" y="903"/>
                  </a:lnTo>
                  <a:lnTo>
                    <a:pt x="211" y="903"/>
                  </a:lnTo>
                  <a:lnTo>
                    <a:pt x="211" y="798"/>
                  </a:lnTo>
                  <a:lnTo>
                    <a:pt x="181" y="798"/>
                  </a:lnTo>
                  <a:lnTo>
                    <a:pt x="175" y="797"/>
                  </a:lnTo>
                  <a:lnTo>
                    <a:pt x="169" y="796"/>
                  </a:lnTo>
                  <a:lnTo>
                    <a:pt x="164" y="793"/>
                  </a:lnTo>
                  <a:lnTo>
                    <a:pt x="159" y="789"/>
                  </a:lnTo>
                  <a:lnTo>
                    <a:pt x="156" y="785"/>
                  </a:lnTo>
                  <a:lnTo>
                    <a:pt x="153" y="780"/>
                  </a:lnTo>
                  <a:lnTo>
                    <a:pt x="152" y="774"/>
                  </a:lnTo>
                  <a:lnTo>
                    <a:pt x="151" y="768"/>
                  </a:lnTo>
                  <a:lnTo>
                    <a:pt x="151" y="738"/>
                  </a:lnTo>
                  <a:lnTo>
                    <a:pt x="152" y="732"/>
                  </a:lnTo>
                  <a:lnTo>
                    <a:pt x="153" y="726"/>
                  </a:lnTo>
                  <a:lnTo>
                    <a:pt x="156" y="721"/>
                  </a:lnTo>
                  <a:lnTo>
                    <a:pt x="159" y="717"/>
                  </a:lnTo>
                  <a:lnTo>
                    <a:pt x="164" y="713"/>
                  </a:lnTo>
                  <a:lnTo>
                    <a:pt x="169" y="710"/>
                  </a:lnTo>
                  <a:lnTo>
                    <a:pt x="175" y="708"/>
                  </a:lnTo>
                  <a:lnTo>
                    <a:pt x="181" y="708"/>
                  </a:lnTo>
                  <a:lnTo>
                    <a:pt x="211" y="708"/>
                  </a:lnTo>
                  <a:lnTo>
                    <a:pt x="211" y="648"/>
                  </a:lnTo>
                  <a:lnTo>
                    <a:pt x="181" y="648"/>
                  </a:lnTo>
                  <a:lnTo>
                    <a:pt x="175" y="647"/>
                  </a:lnTo>
                  <a:lnTo>
                    <a:pt x="169" y="645"/>
                  </a:lnTo>
                  <a:lnTo>
                    <a:pt x="164" y="643"/>
                  </a:lnTo>
                  <a:lnTo>
                    <a:pt x="159" y="638"/>
                  </a:lnTo>
                  <a:lnTo>
                    <a:pt x="156" y="634"/>
                  </a:lnTo>
                  <a:lnTo>
                    <a:pt x="153" y="629"/>
                  </a:lnTo>
                  <a:lnTo>
                    <a:pt x="152" y="623"/>
                  </a:lnTo>
                  <a:lnTo>
                    <a:pt x="151" y="618"/>
                  </a:lnTo>
                  <a:lnTo>
                    <a:pt x="151" y="587"/>
                  </a:lnTo>
                  <a:lnTo>
                    <a:pt x="152" y="581"/>
                  </a:lnTo>
                  <a:lnTo>
                    <a:pt x="153" y="576"/>
                  </a:lnTo>
                  <a:lnTo>
                    <a:pt x="156" y="571"/>
                  </a:lnTo>
                  <a:lnTo>
                    <a:pt x="159" y="566"/>
                  </a:lnTo>
                  <a:lnTo>
                    <a:pt x="164" y="562"/>
                  </a:lnTo>
                  <a:lnTo>
                    <a:pt x="169" y="560"/>
                  </a:lnTo>
                  <a:lnTo>
                    <a:pt x="175" y="558"/>
                  </a:lnTo>
                  <a:lnTo>
                    <a:pt x="181" y="557"/>
                  </a:lnTo>
                  <a:lnTo>
                    <a:pt x="211" y="557"/>
                  </a:lnTo>
                  <a:lnTo>
                    <a:pt x="211" y="196"/>
                  </a:lnTo>
                  <a:lnTo>
                    <a:pt x="181" y="196"/>
                  </a:lnTo>
                  <a:lnTo>
                    <a:pt x="175" y="195"/>
                  </a:lnTo>
                  <a:lnTo>
                    <a:pt x="169" y="193"/>
                  </a:lnTo>
                  <a:lnTo>
                    <a:pt x="164" y="191"/>
                  </a:lnTo>
                  <a:lnTo>
                    <a:pt x="159" y="187"/>
                  </a:lnTo>
                  <a:lnTo>
                    <a:pt x="156" y="182"/>
                  </a:lnTo>
                  <a:lnTo>
                    <a:pt x="153" y="177"/>
                  </a:lnTo>
                  <a:lnTo>
                    <a:pt x="152" y="172"/>
                  </a:lnTo>
                  <a:lnTo>
                    <a:pt x="151" y="165"/>
                  </a:lnTo>
                  <a:lnTo>
                    <a:pt x="151" y="135"/>
                  </a:lnTo>
                  <a:lnTo>
                    <a:pt x="152" y="130"/>
                  </a:lnTo>
                  <a:lnTo>
                    <a:pt x="153" y="123"/>
                  </a:lnTo>
                  <a:lnTo>
                    <a:pt x="156" y="119"/>
                  </a:lnTo>
                  <a:lnTo>
                    <a:pt x="159" y="115"/>
                  </a:lnTo>
                  <a:lnTo>
                    <a:pt x="164" y="110"/>
                  </a:lnTo>
                  <a:lnTo>
                    <a:pt x="169" y="108"/>
                  </a:lnTo>
                  <a:lnTo>
                    <a:pt x="175" y="106"/>
                  </a:lnTo>
                  <a:lnTo>
                    <a:pt x="181" y="105"/>
                  </a:lnTo>
                  <a:lnTo>
                    <a:pt x="211" y="105"/>
                  </a:lnTo>
                  <a:lnTo>
                    <a:pt x="211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4" name="Freeform 327">
              <a:extLst>
                <a:ext uri="{FF2B5EF4-FFF2-40B4-BE49-F238E27FC236}">
                  <a16:creationId xmlns:a16="http://schemas.microsoft.com/office/drawing/2014/main" id="{24CEA723-9023-4DB1-95B9-D6F6F64C0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313" y="771525"/>
              <a:ext cx="61913" cy="287338"/>
            </a:xfrm>
            <a:custGeom>
              <a:avLst/>
              <a:gdLst>
                <a:gd name="T0" fmla="*/ 0 w 195"/>
                <a:gd name="T1" fmla="*/ 0 h 903"/>
                <a:gd name="T2" fmla="*/ 30 w 195"/>
                <a:gd name="T3" fmla="*/ 105 h 903"/>
                <a:gd name="T4" fmla="*/ 42 w 195"/>
                <a:gd name="T5" fmla="*/ 107 h 903"/>
                <a:gd name="T6" fmla="*/ 51 w 195"/>
                <a:gd name="T7" fmla="*/ 115 h 903"/>
                <a:gd name="T8" fmla="*/ 58 w 195"/>
                <a:gd name="T9" fmla="*/ 123 h 903"/>
                <a:gd name="T10" fmla="*/ 60 w 195"/>
                <a:gd name="T11" fmla="*/ 135 h 903"/>
                <a:gd name="T12" fmla="*/ 59 w 195"/>
                <a:gd name="T13" fmla="*/ 172 h 903"/>
                <a:gd name="T14" fmla="*/ 55 w 195"/>
                <a:gd name="T15" fmla="*/ 182 h 903"/>
                <a:gd name="T16" fmla="*/ 47 w 195"/>
                <a:gd name="T17" fmla="*/ 191 h 903"/>
                <a:gd name="T18" fmla="*/ 36 w 195"/>
                <a:gd name="T19" fmla="*/ 195 h 903"/>
                <a:gd name="T20" fmla="*/ 0 w 195"/>
                <a:gd name="T21" fmla="*/ 196 h 903"/>
                <a:gd name="T22" fmla="*/ 30 w 195"/>
                <a:gd name="T23" fmla="*/ 256 h 903"/>
                <a:gd name="T24" fmla="*/ 42 w 195"/>
                <a:gd name="T25" fmla="*/ 259 h 903"/>
                <a:gd name="T26" fmla="*/ 51 w 195"/>
                <a:gd name="T27" fmla="*/ 265 h 903"/>
                <a:gd name="T28" fmla="*/ 58 w 195"/>
                <a:gd name="T29" fmla="*/ 275 h 903"/>
                <a:gd name="T30" fmla="*/ 60 w 195"/>
                <a:gd name="T31" fmla="*/ 286 h 903"/>
                <a:gd name="T32" fmla="*/ 59 w 195"/>
                <a:gd name="T33" fmla="*/ 322 h 903"/>
                <a:gd name="T34" fmla="*/ 55 w 195"/>
                <a:gd name="T35" fmla="*/ 333 h 903"/>
                <a:gd name="T36" fmla="*/ 47 w 195"/>
                <a:gd name="T37" fmla="*/ 341 h 903"/>
                <a:gd name="T38" fmla="*/ 36 w 195"/>
                <a:gd name="T39" fmla="*/ 345 h 903"/>
                <a:gd name="T40" fmla="*/ 0 w 195"/>
                <a:gd name="T41" fmla="*/ 346 h 903"/>
                <a:gd name="T42" fmla="*/ 30 w 195"/>
                <a:gd name="T43" fmla="*/ 407 h 903"/>
                <a:gd name="T44" fmla="*/ 42 w 195"/>
                <a:gd name="T45" fmla="*/ 409 h 903"/>
                <a:gd name="T46" fmla="*/ 51 w 195"/>
                <a:gd name="T47" fmla="*/ 415 h 903"/>
                <a:gd name="T48" fmla="*/ 58 w 195"/>
                <a:gd name="T49" fmla="*/ 425 h 903"/>
                <a:gd name="T50" fmla="*/ 60 w 195"/>
                <a:gd name="T51" fmla="*/ 437 h 903"/>
                <a:gd name="T52" fmla="*/ 59 w 195"/>
                <a:gd name="T53" fmla="*/ 473 h 903"/>
                <a:gd name="T54" fmla="*/ 55 w 195"/>
                <a:gd name="T55" fmla="*/ 484 h 903"/>
                <a:gd name="T56" fmla="*/ 47 w 195"/>
                <a:gd name="T57" fmla="*/ 491 h 903"/>
                <a:gd name="T58" fmla="*/ 36 w 195"/>
                <a:gd name="T59" fmla="*/ 497 h 903"/>
                <a:gd name="T60" fmla="*/ 0 w 195"/>
                <a:gd name="T61" fmla="*/ 497 h 903"/>
                <a:gd name="T62" fmla="*/ 180 w 195"/>
                <a:gd name="T63" fmla="*/ 903 h 903"/>
                <a:gd name="T64" fmla="*/ 187 w 195"/>
                <a:gd name="T65" fmla="*/ 902 h 903"/>
                <a:gd name="T66" fmla="*/ 191 w 195"/>
                <a:gd name="T67" fmla="*/ 899 h 903"/>
                <a:gd name="T68" fmla="*/ 194 w 195"/>
                <a:gd name="T69" fmla="*/ 895 h 903"/>
                <a:gd name="T70" fmla="*/ 195 w 195"/>
                <a:gd name="T71" fmla="*/ 888 h 903"/>
                <a:gd name="T72" fmla="*/ 195 w 195"/>
                <a:gd name="T73" fmla="*/ 12 h 903"/>
                <a:gd name="T74" fmla="*/ 193 w 195"/>
                <a:gd name="T75" fmla="*/ 6 h 903"/>
                <a:gd name="T76" fmla="*/ 189 w 195"/>
                <a:gd name="T77" fmla="*/ 2 h 903"/>
                <a:gd name="T78" fmla="*/ 183 w 195"/>
                <a:gd name="T79" fmla="*/ 0 h 903"/>
                <a:gd name="T80" fmla="*/ 180 w 195"/>
                <a:gd name="T81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5" h="903">
                  <a:moveTo>
                    <a:pt x="180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30" y="105"/>
                  </a:lnTo>
                  <a:lnTo>
                    <a:pt x="36" y="106"/>
                  </a:lnTo>
                  <a:lnTo>
                    <a:pt x="42" y="107"/>
                  </a:lnTo>
                  <a:lnTo>
                    <a:pt x="47" y="110"/>
                  </a:lnTo>
                  <a:lnTo>
                    <a:pt x="51" y="115"/>
                  </a:lnTo>
                  <a:lnTo>
                    <a:pt x="55" y="119"/>
                  </a:lnTo>
                  <a:lnTo>
                    <a:pt x="58" y="123"/>
                  </a:lnTo>
                  <a:lnTo>
                    <a:pt x="59" y="130"/>
                  </a:lnTo>
                  <a:lnTo>
                    <a:pt x="60" y="135"/>
                  </a:lnTo>
                  <a:lnTo>
                    <a:pt x="60" y="165"/>
                  </a:lnTo>
                  <a:lnTo>
                    <a:pt x="59" y="172"/>
                  </a:lnTo>
                  <a:lnTo>
                    <a:pt x="58" y="177"/>
                  </a:lnTo>
                  <a:lnTo>
                    <a:pt x="55" y="182"/>
                  </a:lnTo>
                  <a:lnTo>
                    <a:pt x="51" y="187"/>
                  </a:lnTo>
                  <a:lnTo>
                    <a:pt x="47" y="191"/>
                  </a:lnTo>
                  <a:lnTo>
                    <a:pt x="42" y="193"/>
                  </a:lnTo>
                  <a:lnTo>
                    <a:pt x="36" y="195"/>
                  </a:lnTo>
                  <a:lnTo>
                    <a:pt x="30" y="196"/>
                  </a:lnTo>
                  <a:lnTo>
                    <a:pt x="0" y="196"/>
                  </a:lnTo>
                  <a:lnTo>
                    <a:pt x="0" y="256"/>
                  </a:lnTo>
                  <a:lnTo>
                    <a:pt x="30" y="256"/>
                  </a:lnTo>
                  <a:lnTo>
                    <a:pt x="36" y="256"/>
                  </a:lnTo>
                  <a:lnTo>
                    <a:pt x="42" y="259"/>
                  </a:lnTo>
                  <a:lnTo>
                    <a:pt x="47" y="261"/>
                  </a:lnTo>
                  <a:lnTo>
                    <a:pt x="51" y="265"/>
                  </a:lnTo>
                  <a:lnTo>
                    <a:pt x="55" y="269"/>
                  </a:lnTo>
                  <a:lnTo>
                    <a:pt x="58" y="275"/>
                  </a:lnTo>
                  <a:lnTo>
                    <a:pt x="59" y="280"/>
                  </a:lnTo>
                  <a:lnTo>
                    <a:pt x="60" y="286"/>
                  </a:lnTo>
                  <a:lnTo>
                    <a:pt x="60" y="316"/>
                  </a:lnTo>
                  <a:lnTo>
                    <a:pt x="59" y="322"/>
                  </a:lnTo>
                  <a:lnTo>
                    <a:pt x="58" y="328"/>
                  </a:lnTo>
                  <a:lnTo>
                    <a:pt x="55" y="333"/>
                  </a:lnTo>
                  <a:lnTo>
                    <a:pt x="51" y="338"/>
                  </a:lnTo>
                  <a:lnTo>
                    <a:pt x="47" y="341"/>
                  </a:lnTo>
                  <a:lnTo>
                    <a:pt x="42" y="344"/>
                  </a:lnTo>
                  <a:lnTo>
                    <a:pt x="36" y="345"/>
                  </a:lnTo>
                  <a:lnTo>
                    <a:pt x="30" y="346"/>
                  </a:lnTo>
                  <a:lnTo>
                    <a:pt x="0" y="346"/>
                  </a:lnTo>
                  <a:lnTo>
                    <a:pt x="0" y="407"/>
                  </a:lnTo>
                  <a:lnTo>
                    <a:pt x="30" y="407"/>
                  </a:lnTo>
                  <a:lnTo>
                    <a:pt x="36" y="408"/>
                  </a:lnTo>
                  <a:lnTo>
                    <a:pt x="42" y="409"/>
                  </a:lnTo>
                  <a:lnTo>
                    <a:pt x="47" y="412"/>
                  </a:lnTo>
                  <a:lnTo>
                    <a:pt x="51" y="415"/>
                  </a:lnTo>
                  <a:lnTo>
                    <a:pt x="55" y="419"/>
                  </a:lnTo>
                  <a:lnTo>
                    <a:pt x="58" y="425"/>
                  </a:lnTo>
                  <a:lnTo>
                    <a:pt x="59" y="430"/>
                  </a:lnTo>
                  <a:lnTo>
                    <a:pt x="60" y="437"/>
                  </a:lnTo>
                  <a:lnTo>
                    <a:pt x="60" y="467"/>
                  </a:lnTo>
                  <a:lnTo>
                    <a:pt x="59" y="473"/>
                  </a:lnTo>
                  <a:lnTo>
                    <a:pt x="58" y="478"/>
                  </a:lnTo>
                  <a:lnTo>
                    <a:pt x="55" y="484"/>
                  </a:lnTo>
                  <a:lnTo>
                    <a:pt x="51" y="488"/>
                  </a:lnTo>
                  <a:lnTo>
                    <a:pt x="47" y="491"/>
                  </a:lnTo>
                  <a:lnTo>
                    <a:pt x="42" y="495"/>
                  </a:lnTo>
                  <a:lnTo>
                    <a:pt x="36" y="497"/>
                  </a:lnTo>
                  <a:lnTo>
                    <a:pt x="30" y="497"/>
                  </a:lnTo>
                  <a:lnTo>
                    <a:pt x="0" y="497"/>
                  </a:lnTo>
                  <a:lnTo>
                    <a:pt x="0" y="903"/>
                  </a:lnTo>
                  <a:lnTo>
                    <a:pt x="180" y="903"/>
                  </a:lnTo>
                  <a:lnTo>
                    <a:pt x="183" y="903"/>
                  </a:lnTo>
                  <a:lnTo>
                    <a:pt x="187" y="902"/>
                  </a:lnTo>
                  <a:lnTo>
                    <a:pt x="189" y="901"/>
                  </a:lnTo>
                  <a:lnTo>
                    <a:pt x="191" y="899"/>
                  </a:lnTo>
                  <a:lnTo>
                    <a:pt x="193" y="897"/>
                  </a:lnTo>
                  <a:lnTo>
                    <a:pt x="194" y="895"/>
                  </a:lnTo>
                  <a:lnTo>
                    <a:pt x="195" y="891"/>
                  </a:lnTo>
                  <a:lnTo>
                    <a:pt x="195" y="888"/>
                  </a:lnTo>
                  <a:lnTo>
                    <a:pt x="195" y="15"/>
                  </a:lnTo>
                  <a:lnTo>
                    <a:pt x="195" y="12"/>
                  </a:lnTo>
                  <a:lnTo>
                    <a:pt x="194" y="10"/>
                  </a:lnTo>
                  <a:lnTo>
                    <a:pt x="193" y="6"/>
                  </a:lnTo>
                  <a:lnTo>
                    <a:pt x="191" y="4"/>
                  </a:lnTo>
                  <a:lnTo>
                    <a:pt x="189" y="2"/>
                  </a:lnTo>
                  <a:lnTo>
                    <a:pt x="187" y="1"/>
                  </a:lnTo>
                  <a:lnTo>
                    <a:pt x="183" y="0"/>
                  </a:lnTo>
                  <a:lnTo>
                    <a:pt x="180" y="0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5" name="Freeform 2319" descr="Icon of leaf. ">
            <a:extLst>
              <a:ext uri="{FF2B5EF4-FFF2-40B4-BE49-F238E27FC236}">
                <a16:creationId xmlns:a16="http://schemas.microsoft.com/office/drawing/2014/main" id="{031516B1-ABF8-4103-9F53-208CC6D3110B}"/>
              </a:ext>
            </a:extLst>
          </p:cNvPr>
          <p:cNvSpPr>
            <a:spLocks noEditPoints="1"/>
          </p:cNvSpPr>
          <p:nvPr/>
        </p:nvSpPr>
        <p:spPr bwMode="auto">
          <a:xfrm>
            <a:off x="10497848" y="1840763"/>
            <a:ext cx="367656" cy="367656"/>
          </a:xfrm>
          <a:custGeom>
            <a:avLst/>
            <a:gdLst>
              <a:gd name="T0" fmla="*/ 550 w 868"/>
              <a:gd name="T1" fmla="*/ 453 h 868"/>
              <a:gd name="T2" fmla="*/ 561 w 868"/>
              <a:gd name="T3" fmla="*/ 457 h 868"/>
              <a:gd name="T4" fmla="*/ 565 w 868"/>
              <a:gd name="T5" fmla="*/ 468 h 868"/>
              <a:gd name="T6" fmla="*/ 561 w 868"/>
              <a:gd name="T7" fmla="*/ 479 h 868"/>
              <a:gd name="T8" fmla="*/ 550 w 868"/>
              <a:gd name="T9" fmla="*/ 483 h 868"/>
              <a:gd name="T10" fmla="*/ 432 w 868"/>
              <a:gd name="T11" fmla="*/ 604 h 868"/>
              <a:gd name="T12" fmla="*/ 442 w 868"/>
              <a:gd name="T13" fmla="*/ 611 h 868"/>
              <a:gd name="T14" fmla="*/ 444 w 868"/>
              <a:gd name="T15" fmla="*/ 622 h 868"/>
              <a:gd name="T16" fmla="*/ 437 w 868"/>
              <a:gd name="T17" fmla="*/ 632 h 868"/>
              <a:gd name="T18" fmla="*/ 254 w 868"/>
              <a:gd name="T19" fmla="*/ 634 h 868"/>
              <a:gd name="T20" fmla="*/ 233 w 868"/>
              <a:gd name="T21" fmla="*/ 438 h 868"/>
              <a:gd name="T22" fmla="*/ 237 w 868"/>
              <a:gd name="T23" fmla="*/ 427 h 868"/>
              <a:gd name="T24" fmla="*/ 248 w 868"/>
              <a:gd name="T25" fmla="*/ 423 h 868"/>
              <a:gd name="T26" fmla="*/ 258 w 868"/>
              <a:gd name="T27" fmla="*/ 427 h 868"/>
              <a:gd name="T28" fmla="*/ 263 w 868"/>
              <a:gd name="T29" fmla="*/ 438 h 868"/>
              <a:gd name="T30" fmla="*/ 384 w 868"/>
              <a:gd name="T31" fmla="*/ 315 h 868"/>
              <a:gd name="T32" fmla="*/ 390 w 868"/>
              <a:gd name="T33" fmla="*/ 305 h 868"/>
              <a:gd name="T34" fmla="*/ 402 w 868"/>
              <a:gd name="T35" fmla="*/ 303 h 868"/>
              <a:gd name="T36" fmla="*/ 412 w 868"/>
              <a:gd name="T37" fmla="*/ 309 h 868"/>
              <a:gd name="T38" fmla="*/ 414 w 868"/>
              <a:gd name="T39" fmla="*/ 431 h 868"/>
              <a:gd name="T40" fmla="*/ 536 w 868"/>
              <a:gd name="T41" fmla="*/ 251 h 868"/>
              <a:gd name="T42" fmla="*/ 544 w 868"/>
              <a:gd name="T43" fmla="*/ 243 h 868"/>
              <a:gd name="T44" fmla="*/ 555 w 868"/>
              <a:gd name="T45" fmla="*/ 243 h 868"/>
              <a:gd name="T46" fmla="*/ 564 w 868"/>
              <a:gd name="T47" fmla="*/ 251 h 868"/>
              <a:gd name="T48" fmla="*/ 610 w 868"/>
              <a:gd name="T49" fmla="*/ 302 h 868"/>
              <a:gd name="T50" fmla="*/ 621 w 868"/>
              <a:gd name="T51" fmla="*/ 307 h 868"/>
              <a:gd name="T52" fmla="*/ 625 w 868"/>
              <a:gd name="T53" fmla="*/ 317 h 868"/>
              <a:gd name="T54" fmla="*/ 621 w 868"/>
              <a:gd name="T55" fmla="*/ 328 h 868"/>
              <a:gd name="T56" fmla="*/ 610 w 868"/>
              <a:gd name="T57" fmla="*/ 332 h 868"/>
              <a:gd name="T58" fmla="*/ 854 w 868"/>
              <a:gd name="T59" fmla="*/ 0 h 868"/>
              <a:gd name="T60" fmla="*/ 789 w 868"/>
              <a:gd name="T61" fmla="*/ 9 h 868"/>
              <a:gd name="T62" fmla="*/ 611 w 868"/>
              <a:gd name="T63" fmla="*/ 45 h 868"/>
              <a:gd name="T64" fmla="*/ 472 w 868"/>
              <a:gd name="T65" fmla="*/ 86 h 868"/>
              <a:gd name="T66" fmla="*/ 319 w 868"/>
              <a:gd name="T67" fmla="*/ 147 h 868"/>
              <a:gd name="T68" fmla="*/ 200 w 868"/>
              <a:gd name="T69" fmla="*/ 219 h 868"/>
              <a:gd name="T70" fmla="*/ 114 w 868"/>
              <a:gd name="T71" fmla="*/ 301 h 868"/>
              <a:gd name="T72" fmla="*/ 63 w 868"/>
              <a:gd name="T73" fmla="*/ 386 h 868"/>
              <a:gd name="T74" fmla="*/ 46 w 868"/>
              <a:gd name="T75" fmla="*/ 463 h 868"/>
              <a:gd name="T76" fmla="*/ 49 w 868"/>
              <a:gd name="T77" fmla="*/ 544 h 868"/>
              <a:gd name="T78" fmla="*/ 74 w 868"/>
              <a:gd name="T79" fmla="*/ 630 h 868"/>
              <a:gd name="T80" fmla="*/ 4 w 868"/>
              <a:gd name="T81" fmla="*/ 799 h 868"/>
              <a:gd name="T82" fmla="*/ 0 w 868"/>
              <a:gd name="T83" fmla="*/ 809 h 868"/>
              <a:gd name="T84" fmla="*/ 4 w 868"/>
              <a:gd name="T85" fmla="*/ 820 h 868"/>
              <a:gd name="T86" fmla="*/ 55 w 868"/>
              <a:gd name="T87" fmla="*/ 868 h 868"/>
              <a:gd name="T88" fmla="*/ 66 w 868"/>
              <a:gd name="T89" fmla="*/ 866 h 868"/>
              <a:gd name="T90" fmla="*/ 224 w 868"/>
              <a:gd name="T91" fmla="*/ 786 h 868"/>
              <a:gd name="T92" fmla="*/ 326 w 868"/>
              <a:gd name="T93" fmla="*/ 816 h 868"/>
              <a:gd name="T94" fmla="*/ 405 w 868"/>
              <a:gd name="T95" fmla="*/ 819 h 868"/>
              <a:gd name="T96" fmla="*/ 464 w 868"/>
              <a:gd name="T97" fmla="*/ 806 h 868"/>
              <a:gd name="T98" fmla="*/ 521 w 868"/>
              <a:gd name="T99" fmla="*/ 779 h 868"/>
              <a:gd name="T100" fmla="*/ 575 w 868"/>
              <a:gd name="T101" fmla="*/ 740 h 868"/>
              <a:gd name="T102" fmla="*/ 625 w 868"/>
              <a:gd name="T103" fmla="*/ 690 h 868"/>
              <a:gd name="T104" fmla="*/ 672 w 868"/>
              <a:gd name="T105" fmla="*/ 627 h 868"/>
              <a:gd name="T106" fmla="*/ 715 w 868"/>
              <a:gd name="T107" fmla="*/ 550 h 868"/>
              <a:gd name="T108" fmla="*/ 773 w 868"/>
              <a:gd name="T109" fmla="*/ 415 h 868"/>
              <a:gd name="T110" fmla="*/ 818 w 868"/>
              <a:gd name="T111" fmla="*/ 271 h 868"/>
              <a:gd name="T112" fmla="*/ 862 w 868"/>
              <a:gd name="T113" fmla="*/ 53 h 868"/>
              <a:gd name="T114" fmla="*/ 866 w 868"/>
              <a:gd name="T115" fmla="*/ 10 h 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8" h="868">
                <a:moveTo>
                  <a:pt x="610" y="332"/>
                </a:moveTo>
                <a:lnTo>
                  <a:pt x="557" y="332"/>
                </a:lnTo>
                <a:lnTo>
                  <a:pt x="435" y="453"/>
                </a:lnTo>
                <a:lnTo>
                  <a:pt x="550" y="453"/>
                </a:lnTo>
                <a:lnTo>
                  <a:pt x="553" y="453"/>
                </a:lnTo>
                <a:lnTo>
                  <a:pt x="555" y="454"/>
                </a:lnTo>
                <a:lnTo>
                  <a:pt x="559" y="456"/>
                </a:lnTo>
                <a:lnTo>
                  <a:pt x="561" y="457"/>
                </a:lnTo>
                <a:lnTo>
                  <a:pt x="563" y="460"/>
                </a:lnTo>
                <a:lnTo>
                  <a:pt x="564" y="463"/>
                </a:lnTo>
                <a:lnTo>
                  <a:pt x="565" y="466"/>
                </a:lnTo>
                <a:lnTo>
                  <a:pt x="565" y="468"/>
                </a:lnTo>
                <a:lnTo>
                  <a:pt x="565" y="471"/>
                </a:lnTo>
                <a:lnTo>
                  <a:pt x="564" y="474"/>
                </a:lnTo>
                <a:lnTo>
                  <a:pt x="563" y="476"/>
                </a:lnTo>
                <a:lnTo>
                  <a:pt x="561" y="479"/>
                </a:lnTo>
                <a:lnTo>
                  <a:pt x="559" y="481"/>
                </a:lnTo>
                <a:lnTo>
                  <a:pt x="555" y="482"/>
                </a:lnTo>
                <a:lnTo>
                  <a:pt x="553" y="483"/>
                </a:lnTo>
                <a:lnTo>
                  <a:pt x="550" y="483"/>
                </a:lnTo>
                <a:lnTo>
                  <a:pt x="405" y="483"/>
                </a:lnTo>
                <a:lnTo>
                  <a:pt x="284" y="604"/>
                </a:lnTo>
                <a:lnTo>
                  <a:pt x="429" y="604"/>
                </a:lnTo>
                <a:lnTo>
                  <a:pt x="432" y="604"/>
                </a:lnTo>
                <a:lnTo>
                  <a:pt x="435" y="605"/>
                </a:lnTo>
                <a:lnTo>
                  <a:pt x="437" y="607"/>
                </a:lnTo>
                <a:lnTo>
                  <a:pt x="440" y="608"/>
                </a:lnTo>
                <a:lnTo>
                  <a:pt x="442" y="611"/>
                </a:lnTo>
                <a:lnTo>
                  <a:pt x="443" y="614"/>
                </a:lnTo>
                <a:lnTo>
                  <a:pt x="444" y="616"/>
                </a:lnTo>
                <a:lnTo>
                  <a:pt x="444" y="619"/>
                </a:lnTo>
                <a:lnTo>
                  <a:pt x="444" y="622"/>
                </a:lnTo>
                <a:lnTo>
                  <a:pt x="443" y="626"/>
                </a:lnTo>
                <a:lnTo>
                  <a:pt x="442" y="628"/>
                </a:lnTo>
                <a:lnTo>
                  <a:pt x="440" y="630"/>
                </a:lnTo>
                <a:lnTo>
                  <a:pt x="437" y="632"/>
                </a:lnTo>
                <a:lnTo>
                  <a:pt x="435" y="633"/>
                </a:lnTo>
                <a:lnTo>
                  <a:pt x="432" y="634"/>
                </a:lnTo>
                <a:lnTo>
                  <a:pt x="429" y="634"/>
                </a:lnTo>
                <a:lnTo>
                  <a:pt x="254" y="634"/>
                </a:lnTo>
                <a:lnTo>
                  <a:pt x="58" y="830"/>
                </a:lnTo>
                <a:lnTo>
                  <a:pt x="36" y="809"/>
                </a:lnTo>
                <a:lnTo>
                  <a:pt x="233" y="613"/>
                </a:lnTo>
                <a:lnTo>
                  <a:pt x="233" y="438"/>
                </a:lnTo>
                <a:lnTo>
                  <a:pt x="233" y="435"/>
                </a:lnTo>
                <a:lnTo>
                  <a:pt x="234" y="433"/>
                </a:lnTo>
                <a:lnTo>
                  <a:pt x="236" y="429"/>
                </a:lnTo>
                <a:lnTo>
                  <a:pt x="237" y="427"/>
                </a:lnTo>
                <a:lnTo>
                  <a:pt x="239" y="426"/>
                </a:lnTo>
                <a:lnTo>
                  <a:pt x="242" y="424"/>
                </a:lnTo>
                <a:lnTo>
                  <a:pt x="244" y="423"/>
                </a:lnTo>
                <a:lnTo>
                  <a:pt x="248" y="423"/>
                </a:lnTo>
                <a:lnTo>
                  <a:pt x="251" y="423"/>
                </a:lnTo>
                <a:lnTo>
                  <a:pt x="254" y="424"/>
                </a:lnTo>
                <a:lnTo>
                  <a:pt x="256" y="426"/>
                </a:lnTo>
                <a:lnTo>
                  <a:pt x="258" y="427"/>
                </a:lnTo>
                <a:lnTo>
                  <a:pt x="261" y="429"/>
                </a:lnTo>
                <a:lnTo>
                  <a:pt x="262" y="433"/>
                </a:lnTo>
                <a:lnTo>
                  <a:pt x="263" y="435"/>
                </a:lnTo>
                <a:lnTo>
                  <a:pt x="263" y="438"/>
                </a:lnTo>
                <a:lnTo>
                  <a:pt x="263" y="583"/>
                </a:lnTo>
                <a:lnTo>
                  <a:pt x="384" y="463"/>
                </a:lnTo>
                <a:lnTo>
                  <a:pt x="384" y="317"/>
                </a:lnTo>
                <a:lnTo>
                  <a:pt x="384" y="315"/>
                </a:lnTo>
                <a:lnTo>
                  <a:pt x="385" y="311"/>
                </a:lnTo>
                <a:lnTo>
                  <a:pt x="386" y="309"/>
                </a:lnTo>
                <a:lnTo>
                  <a:pt x="388" y="307"/>
                </a:lnTo>
                <a:lnTo>
                  <a:pt x="390" y="305"/>
                </a:lnTo>
                <a:lnTo>
                  <a:pt x="393" y="303"/>
                </a:lnTo>
                <a:lnTo>
                  <a:pt x="396" y="303"/>
                </a:lnTo>
                <a:lnTo>
                  <a:pt x="399" y="302"/>
                </a:lnTo>
                <a:lnTo>
                  <a:pt x="402" y="303"/>
                </a:lnTo>
                <a:lnTo>
                  <a:pt x="405" y="303"/>
                </a:lnTo>
                <a:lnTo>
                  <a:pt x="407" y="305"/>
                </a:lnTo>
                <a:lnTo>
                  <a:pt x="410" y="307"/>
                </a:lnTo>
                <a:lnTo>
                  <a:pt x="412" y="309"/>
                </a:lnTo>
                <a:lnTo>
                  <a:pt x="413" y="311"/>
                </a:lnTo>
                <a:lnTo>
                  <a:pt x="414" y="315"/>
                </a:lnTo>
                <a:lnTo>
                  <a:pt x="414" y="317"/>
                </a:lnTo>
                <a:lnTo>
                  <a:pt x="414" y="431"/>
                </a:lnTo>
                <a:lnTo>
                  <a:pt x="535" y="311"/>
                </a:lnTo>
                <a:lnTo>
                  <a:pt x="535" y="257"/>
                </a:lnTo>
                <a:lnTo>
                  <a:pt x="535" y="253"/>
                </a:lnTo>
                <a:lnTo>
                  <a:pt x="536" y="251"/>
                </a:lnTo>
                <a:lnTo>
                  <a:pt x="537" y="248"/>
                </a:lnTo>
                <a:lnTo>
                  <a:pt x="539" y="246"/>
                </a:lnTo>
                <a:lnTo>
                  <a:pt x="542" y="245"/>
                </a:lnTo>
                <a:lnTo>
                  <a:pt x="544" y="243"/>
                </a:lnTo>
                <a:lnTo>
                  <a:pt x="547" y="242"/>
                </a:lnTo>
                <a:lnTo>
                  <a:pt x="550" y="242"/>
                </a:lnTo>
                <a:lnTo>
                  <a:pt x="553" y="242"/>
                </a:lnTo>
                <a:lnTo>
                  <a:pt x="555" y="243"/>
                </a:lnTo>
                <a:lnTo>
                  <a:pt x="559" y="245"/>
                </a:lnTo>
                <a:lnTo>
                  <a:pt x="561" y="246"/>
                </a:lnTo>
                <a:lnTo>
                  <a:pt x="563" y="248"/>
                </a:lnTo>
                <a:lnTo>
                  <a:pt x="564" y="251"/>
                </a:lnTo>
                <a:lnTo>
                  <a:pt x="565" y="253"/>
                </a:lnTo>
                <a:lnTo>
                  <a:pt x="565" y="257"/>
                </a:lnTo>
                <a:lnTo>
                  <a:pt x="565" y="302"/>
                </a:lnTo>
                <a:lnTo>
                  <a:pt x="610" y="302"/>
                </a:lnTo>
                <a:lnTo>
                  <a:pt x="613" y="303"/>
                </a:lnTo>
                <a:lnTo>
                  <a:pt x="617" y="303"/>
                </a:lnTo>
                <a:lnTo>
                  <a:pt x="619" y="305"/>
                </a:lnTo>
                <a:lnTo>
                  <a:pt x="621" y="307"/>
                </a:lnTo>
                <a:lnTo>
                  <a:pt x="623" y="309"/>
                </a:lnTo>
                <a:lnTo>
                  <a:pt x="624" y="311"/>
                </a:lnTo>
                <a:lnTo>
                  <a:pt x="625" y="315"/>
                </a:lnTo>
                <a:lnTo>
                  <a:pt x="625" y="317"/>
                </a:lnTo>
                <a:lnTo>
                  <a:pt x="625" y="320"/>
                </a:lnTo>
                <a:lnTo>
                  <a:pt x="624" y="323"/>
                </a:lnTo>
                <a:lnTo>
                  <a:pt x="623" y="326"/>
                </a:lnTo>
                <a:lnTo>
                  <a:pt x="621" y="328"/>
                </a:lnTo>
                <a:lnTo>
                  <a:pt x="619" y="330"/>
                </a:lnTo>
                <a:lnTo>
                  <a:pt x="617" y="331"/>
                </a:lnTo>
                <a:lnTo>
                  <a:pt x="613" y="332"/>
                </a:lnTo>
                <a:lnTo>
                  <a:pt x="610" y="332"/>
                </a:lnTo>
                <a:close/>
                <a:moveTo>
                  <a:pt x="863" y="5"/>
                </a:moveTo>
                <a:lnTo>
                  <a:pt x="860" y="3"/>
                </a:lnTo>
                <a:lnTo>
                  <a:pt x="857" y="1"/>
                </a:lnTo>
                <a:lnTo>
                  <a:pt x="854" y="0"/>
                </a:lnTo>
                <a:lnTo>
                  <a:pt x="850" y="0"/>
                </a:lnTo>
                <a:lnTo>
                  <a:pt x="843" y="1"/>
                </a:lnTo>
                <a:lnTo>
                  <a:pt x="821" y="5"/>
                </a:lnTo>
                <a:lnTo>
                  <a:pt x="789" y="9"/>
                </a:lnTo>
                <a:lnTo>
                  <a:pt x="747" y="16"/>
                </a:lnTo>
                <a:lnTo>
                  <a:pt x="697" y="26"/>
                </a:lnTo>
                <a:lnTo>
                  <a:pt x="641" y="38"/>
                </a:lnTo>
                <a:lnTo>
                  <a:pt x="611" y="45"/>
                </a:lnTo>
                <a:lnTo>
                  <a:pt x="580" y="54"/>
                </a:lnTo>
                <a:lnTo>
                  <a:pt x="548" y="63"/>
                </a:lnTo>
                <a:lnTo>
                  <a:pt x="516" y="72"/>
                </a:lnTo>
                <a:lnTo>
                  <a:pt x="472" y="86"/>
                </a:lnTo>
                <a:lnTo>
                  <a:pt x="431" y="100"/>
                </a:lnTo>
                <a:lnTo>
                  <a:pt x="391" y="115"/>
                </a:lnTo>
                <a:lnTo>
                  <a:pt x="355" y="131"/>
                </a:lnTo>
                <a:lnTo>
                  <a:pt x="319" y="147"/>
                </a:lnTo>
                <a:lnTo>
                  <a:pt x="286" y="164"/>
                </a:lnTo>
                <a:lnTo>
                  <a:pt x="256" y="182"/>
                </a:lnTo>
                <a:lnTo>
                  <a:pt x="227" y="200"/>
                </a:lnTo>
                <a:lnTo>
                  <a:pt x="200" y="219"/>
                </a:lnTo>
                <a:lnTo>
                  <a:pt x="176" y="238"/>
                </a:lnTo>
                <a:lnTo>
                  <a:pt x="153" y="259"/>
                </a:lnTo>
                <a:lnTo>
                  <a:pt x="133" y="279"/>
                </a:lnTo>
                <a:lnTo>
                  <a:pt x="114" y="301"/>
                </a:lnTo>
                <a:lnTo>
                  <a:pt x="97" y="323"/>
                </a:lnTo>
                <a:lnTo>
                  <a:pt x="84" y="346"/>
                </a:lnTo>
                <a:lnTo>
                  <a:pt x="72" y="368"/>
                </a:lnTo>
                <a:lnTo>
                  <a:pt x="63" y="386"/>
                </a:lnTo>
                <a:lnTo>
                  <a:pt x="57" y="406"/>
                </a:lnTo>
                <a:lnTo>
                  <a:pt x="51" y="424"/>
                </a:lnTo>
                <a:lnTo>
                  <a:pt x="48" y="443"/>
                </a:lnTo>
                <a:lnTo>
                  <a:pt x="46" y="463"/>
                </a:lnTo>
                <a:lnTo>
                  <a:pt x="44" y="483"/>
                </a:lnTo>
                <a:lnTo>
                  <a:pt x="45" y="503"/>
                </a:lnTo>
                <a:lnTo>
                  <a:pt x="46" y="524"/>
                </a:lnTo>
                <a:lnTo>
                  <a:pt x="49" y="544"/>
                </a:lnTo>
                <a:lnTo>
                  <a:pt x="54" y="564"/>
                </a:lnTo>
                <a:lnTo>
                  <a:pt x="59" y="586"/>
                </a:lnTo>
                <a:lnTo>
                  <a:pt x="65" y="607"/>
                </a:lnTo>
                <a:lnTo>
                  <a:pt x="74" y="630"/>
                </a:lnTo>
                <a:lnTo>
                  <a:pt x="84" y="651"/>
                </a:lnTo>
                <a:lnTo>
                  <a:pt x="94" y="674"/>
                </a:lnTo>
                <a:lnTo>
                  <a:pt x="107" y="696"/>
                </a:lnTo>
                <a:lnTo>
                  <a:pt x="4" y="799"/>
                </a:lnTo>
                <a:lnTo>
                  <a:pt x="2" y="801"/>
                </a:lnTo>
                <a:lnTo>
                  <a:pt x="1" y="804"/>
                </a:lnTo>
                <a:lnTo>
                  <a:pt x="0" y="807"/>
                </a:lnTo>
                <a:lnTo>
                  <a:pt x="0" y="809"/>
                </a:lnTo>
                <a:lnTo>
                  <a:pt x="0" y="812"/>
                </a:lnTo>
                <a:lnTo>
                  <a:pt x="1" y="815"/>
                </a:lnTo>
                <a:lnTo>
                  <a:pt x="2" y="817"/>
                </a:lnTo>
                <a:lnTo>
                  <a:pt x="4" y="820"/>
                </a:lnTo>
                <a:lnTo>
                  <a:pt x="47" y="864"/>
                </a:lnTo>
                <a:lnTo>
                  <a:pt x="49" y="866"/>
                </a:lnTo>
                <a:lnTo>
                  <a:pt x="52" y="867"/>
                </a:lnTo>
                <a:lnTo>
                  <a:pt x="55" y="868"/>
                </a:lnTo>
                <a:lnTo>
                  <a:pt x="58" y="868"/>
                </a:lnTo>
                <a:lnTo>
                  <a:pt x="61" y="868"/>
                </a:lnTo>
                <a:lnTo>
                  <a:pt x="63" y="867"/>
                </a:lnTo>
                <a:lnTo>
                  <a:pt x="66" y="866"/>
                </a:lnTo>
                <a:lnTo>
                  <a:pt x="69" y="864"/>
                </a:lnTo>
                <a:lnTo>
                  <a:pt x="171" y="760"/>
                </a:lnTo>
                <a:lnTo>
                  <a:pt x="198" y="773"/>
                </a:lnTo>
                <a:lnTo>
                  <a:pt x="224" y="786"/>
                </a:lnTo>
                <a:lnTo>
                  <a:pt x="250" y="796"/>
                </a:lnTo>
                <a:lnTo>
                  <a:pt x="276" y="805"/>
                </a:lnTo>
                <a:lnTo>
                  <a:pt x="301" y="811"/>
                </a:lnTo>
                <a:lnTo>
                  <a:pt x="326" y="816"/>
                </a:lnTo>
                <a:lnTo>
                  <a:pt x="350" y="819"/>
                </a:lnTo>
                <a:lnTo>
                  <a:pt x="374" y="820"/>
                </a:lnTo>
                <a:lnTo>
                  <a:pt x="389" y="820"/>
                </a:lnTo>
                <a:lnTo>
                  <a:pt x="405" y="819"/>
                </a:lnTo>
                <a:lnTo>
                  <a:pt x="420" y="816"/>
                </a:lnTo>
                <a:lnTo>
                  <a:pt x="435" y="813"/>
                </a:lnTo>
                <a:lnTo>
                  <a:pt x="450" y="810"/>
                </a:lnTo>
                <a:lnTo>
                  <a:pt x="464" y="806"/>
                </a:lnTo>
                <a:lnTo>
                  <a:pt x="479" y="800"/>
                </a:lnTo>
                <a:lnTo>
                  <a:pt x="493" y="794"/>
                </a:lnTo>
                <a:lnTo>
                  <a:pt x="507" y="787"/>
                </a:lnTo>
                <a:lnTo>
                  <a:pt x="521" y="779"/>
                </a:lnTo>
                <a:lnTo>
                  <a:pt x="535" y="770"/>
                </a:lnTo>
                <a:lnTo>
                  <a:pt x="549" y="762"/>
                </a:lnTo>
                <a:lnTo>
                  <a:pt x="562" y="751"/>
                </a:lnTo>
                <a:lnTo>
                  <a:pt x="575" y="740"/>
                </a:lnTo>
                <a:lnTo>
                  <a:pt x="588" y="730"/>
                </a:lnTo>
                <a:lnTo>
                  <a:pt x="600" y="717"/>
                </a:lnTo>
                <a:lnTo>
                  <a:pt x="613" y="704"/>
                </a:lnTo>
                <a:lnTo>
                  <a:pt x="625" y="690"/>
                </a:lnTo>
                <a:lnTo>
                  <a:pt x="638" y="675"/>
                </a:lnTo>
                <a:lnTo>
                  <a:pt x="650" y="660"/>
                </a:lnTo>
                <a:lnTo>
                  <a:pt x="661" y="643"/>
                </a:lnTo>
                <a:lnTo>
                  <a:pt x="672" y="627"/>
                </a:lnTo>
                <a:lnTo>
                  <a:pt x="683" y="608"/>
                </a:lnTo>
                <a:lnTo>
                  <a:pt x="695" y="590"/>
                </a:lnTo>
                <a:lnTo>
                  <a:pt x="706" y="571"/>
                </a:lnTo>
                <a:lnTo>
                  <a:pt x="715" y="550"/>
                </a:lnTo>
                <a:lnTo>
                  <a:pt x="726" y="530"/>
                </a:lnTo>
                <a:lnTo>
                  <a:pt x="736" y="509"/>
                </a:lnTo>
                <a:lnTo>
                  <a:pt x="755" y="464"/>
                </a:lnTo>
                <a:lnTo>
                  <a:pt x="773" y="415"/>
                </a:lnTo>
                <a:lnTo>
                  <a:pt x="786" y="379"/>
                </a:lnTo>
                <a:lnTo>
                  <a:pt x="798" y="341"/>
                </a:lnTo>
                <a:lnTo>
                  <a:pt x="809" y="306"/>
                </a:lnTo>
                <a:lnTo>
                  <a:pt x="818" y="271"/>
                </a:lnTo>
                <a:lnTo>
                  <a:pt x="834" y="204"/>
                </a:lnTo>
                <a:lnTo>
                  <a:pt x="847" y="143"/>
                </a:lnTo>
                <a:lnTo>
                  <a:pt x="856" y="93"/>
                </a:lnTo>
                <a:lnTo>
                  <a:pt x="862" y="53"/>
                </a:lnTo>
                <a:lnTo>
                  <a:pt x="865" y="26"/>
                </a:lnTo>
                <a:lnTo>
                  <a:pt x="868" y="16"/>
                </a:lnTo>
                <a:lnTo>
                  <a:pt x="868" y="13"/>
                </a:lnTo>
                <a:lnTo>
                  <a:pt x="866" y="10"/>
                </a:lnTo>
                <a:lnTo>
                  <a:pt x="865" y="7"/>
                </a:lnTo>
                <a:lnTo>
                  <a:pt x="863" y="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052A14-9FBD-4703-9578-D7D13BA7ADA1}"/>
              </a:ext>
            </a:extLst>
          </p:cNvPr>
          <p:cNvSpPr txBox="1"/>
          <p:nvPr/>
        </p:nvSpPr>
        <p:spPr>
          <a:xfrm>
            <a:off x="4412000" y="-135444"/>
            <a:ext cx="30814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 lang="en-PK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Slide Number Placeholder 3">
            <a:extLst>
              <a:ext uri="{FF2B5EF4-FFF2-40B4-BE49-F238E27FC236}">
                <a16:creationId xmlns:a16="http://schemas.microsoft.com/office/drawing/2014/main" id="{3229CAD8-0EB5-4339-A328-0FCBD679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9882" y="6222117"/>
            <a:ext cx="266700" cy="225969"/>
          </a:xfrm>
        </p:spPr>
        <p:txBody>
          <a:bodyPr/>
          <a:lstStyle/>
          <a:p>
            <a:fld id="{D9BB3731-526F-4638-85F8-715D717FFC12}" type="slidenum">
              <a:rPr lang="en-US" sz="1200" b="0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19</a:t>
            </a:fld>
            <a:endParaRPr lang="en-US" sz="1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A4904A-12D9-4D9A-935A-A9BF2EC53904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594144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680163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A3F72675-4BA9-7ECE-0D92-8AED21287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317110"/>
              </p:ext>
            </p:extLst>
          </p:nvPr>
        </p:nvGraphicFramePr>
        <p:xfrm>
          <a:off x="148034" y="572442"/>
          <a:ext cx="11812252" cy="55340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953063">
                  <a:extLst>
                    <a:ext uri="{9D8B030D-6E8A-4147-A177-3AD203B41FA5}">
                      <a16:colId xmlns:a16="http://schemas.microsoft.com/office/drawing/2014/main" val="1222804274"/>
                    </a:ext>
                  </a:extLst>
                </a:gridCol>
                <a:gridCol w="2953063">
                  <a:extLst>
                    <a:ext uri="{9D8B030D-6E8A-4147-A177-3AD203B41FA5}">
                      <a16:colId xmlns:a16="http://schemas.microsoft.com/office/drawing/2014/main" val="658708058"/>
                    </a:ext>
                  </a:extLst>
                </a:gridCol>
                <a:gridCol w="2953063">
                  <a:extLst>
                    <a:ext uri="{9D8B030D-6E8A-4147-A177-3AD203B41FA5}">
                      <a16:colId xmlns:a16="http://schemas.microsoft.com/office/drawing/2014/main" val="716244106"/>
                    </a:ext>
                  </a:extLst>
                </a:gridCol>
                <a:gridCol w="2953063">
                  <a:extLst>
                    <a:ext uri="{9D8B030D-6E8A-4147-A177-3AD203B41FA5}">
                      <a16:colId xmlns:a16="http://schemas.microsoft.com/office/drawing/2014/main" val="1548057266"/>
                    </a:ext>
                  </a:extLst>
                </a:gridCol>
              </a:tblGrid>
              <a:tr h="3783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Analysis Algorithm</a:t>
                      </a:r>
                      <a:endParaRPr lang="en-P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  <a:endParaRPr lang="en-P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  <a:endParaRPr lang="en-PK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  <a:endParaRPr lang="en-PK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686876"/>
                  </a:ext>
                </a:extLst>
              </a:tr>
              <a:tr h="61119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KNN Algorithm</a:t>
                      </a:r>
                      <a:endParaRPr lang="en-PK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0.69</a:t>
                      </a:r>
                    </a:p>
                    <a:p>
                      <a:pPr algn="ctr"/>
                      <a:r>
                        <a:rPr lang="en-US" sz="1400" b="1" dirty="0"/>
                        <a:t>Class 1          0.67</a:t>
                      </a:r>
                      <a:endParaRPr lang="en-PK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0.78</a:t>
                      </a:r>
                    </a:p>
                    <a:p>
                      <a:pPr algn="ctr"/>
                      <a:r>
                        <a:rPr lang="en-US" sz="1400" b="1" dirty="0"/>
                        <a:t>Class 1         0.56</a:t>
                      </a:r>
                      <a:endParaRPr lang="en-PK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68%</a:t>
                      </a:r>
                      <a:endParaRPr lang="en-PK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91104"/>
                  </a:ext>
                </a:extLst>
              </a:tr>
              <a:tr h="54858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Scaled KNN Classifier</a:t>
                      </a:r>
                      <a:endParaRPr lang="en-PK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0.75</a:t>
                      </a:r>
                    </a:p>
                    <a:p>
                      <a:pPr algn="ctr"/>
                      <a:r>
                        <a:rPr lang="en-US" sz="1400" b="1" dirty="0"/>
                        <a:t>Class 1          0.72</a:t>
                      </a:r>
                    </a:p>
                    <a:p>
                      <a:pPr algn="ctr"/>
                      <a:endParaRPr lang="en-P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                 Class 0          0.80</a:t>
                      </a:r>
                    </a:p>
                    <a:p>
                      <a:pPr algn="ctr"/>
                      <a:r>
                        <a:rPr lang="en-US" sz="1400" b="1" dirty="0"/>
                        <a:t>Class 1          0.65</a:t>
                      </a:r>
                      <a:endParaRPr lang="en-PK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74%</a:t>
                      </a:r>
                      <a:endParaRPr lang="en-PK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435817"/>
                  </a:ext>
                </a:extLst>
              </a:tr>
              <a:tr h="74532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       SVM Classifier</a:t>
                      </a:r>
                      <a:endParaRPr lang="en-PK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0.72</a:t>
                      </a:r>
                    </a:p>
                    <a:p>
                      <a:pPr algn="ctr"/>
                      <a:r>
                        <a:rPr lang="en-US" sz="1400" b="1" dirty="0"/>
                        <a:t>Class 1          0.73</a:t>
                      </a:r>
                      <a:endParaRPr lang="en-PK" sz="1400" b="1" dirty="0"/>
                    </a:p>
                    <a:p>
                      <a:pPr algn="ctr"/>
                      <a:endParaRPr lang="en-P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0.81</a:t>
                      </a:r>
                    </a:p>
                    <a:p>
                      <a:pPr algn="ctr"/>
                      <a:r>
                        <a:rPr lang="en-US" sz="1400" b="1" dirty="0"/>
                        <a:t>Class 1          0.63</a:t>
                      </a:r>
                      <a:endParaRPr lang="en-PK" sz="1400" b="1" dirty="0"/>
                    </a:p>
                    <a:p>
                      <a:pPr algn="ctr"/>
                      <a:endParaRPr lang="en-P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73%</a:t>
                      </a:r>
                      <a:endParaRPr lang="en-PK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018446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Scaled SVM Classifier</a:t>
                      </a:r>
                      <a:endParaRPr lang="en-PK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0.88</a:t>
                      </a:r>
                    </a:p>
                    <a:p>
                      <a:pPr algn="ctr"/>
                      <a:r>
                        <a:rPr lang="en-US" sz="1400" b="1" dirty="0"/>
                        <a:t>Class 1          0.80</a:t>
                      </a:r>
                      <a:endParaRPr lang="en-PK" sz="1400" b="1" dirty="0"/>
                    </a:p>
                    <a:p>
                      <a:pPr algn="ctr"/>
                      <a:endParaRPr lang="en-P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0.82</a:t>
                      </a:r>
                    </a:p>
                    <a:p>
                      <a:pPr algn="ctr"/>
                      <a:r>
                        <a:rPr lang="en-US" sz="1400" b="1" dirty="0"/>
                        <a:t>Class 1          0.86</a:t>
                      </a:r>
                      <a:endParaRPr lang="en-PK" sz="1400" b="1" dirty="0"/>
                    </a:p>
                    <a:p>
                      <a:endParaRPr lang="en-P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84%</a:t>
                      </a:r>
                      <a:endParaRPr lang="en-PK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21204"/>
                  </a:ext>
                </a:extLst>
              </a:tr>
              <a:tr h="709352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Random Forest</a:t>
                      </a:r>
                      <a:endParaRPr lang="en-PK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0.89</a:t>
                      </a:r>
                    </a:p>
                    <a:p>
                      <a:pPr algn="ctr"/>
                      <a:r>
                        <a:rPr lang="en-US" sz="1400" b="1" dirty="0"/>
                        <a:t>Class 1          0.80</a:t>
                      </a:r>
                      <a:endParaRPr lang="en-PK" sz="1400" b="1" dirty="0"/>
                    </a:p>
                    <a:p>
                      <a:pPr algn="ctr"/>
                      <a:endParaRPr lang="en-P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0.82</a:t>
                      </a:r>
                    </a:p>
                    <a:p>
                      <a:pPr algn="ctr"/>
                      <a:r>
                        <a:rPr lang="en-US" sz="1400" b="1" dirty="0"/>
                        <a:t>Class 1          0.88</a:t>
                      </a:r>
                      <a:endParaRPr lang="en-PK" sz="1400" b="1" dirty="0"/>
                    </a:p>
                    <a:p>
                      <a:endParaRPr lang="en-P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85%</a:t>
                      </a:r>
                      <a:endParaRPr lang="en-PK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546635"/>
                  </a:ext>
                </a:extLst>
              </a:tr>
              <a:tr h="71212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Gradient Boost</a:t>
                      </a:r>
                      <a:endParaRPr lang="en-PK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0.87</a:t>
                      </a:r>
                    </a:p>
                    <a:p>
                      <a:pPr algn="ctr"/>
                      <a:r>
                        <a:rPr lang="en-US" sz="1400" b="1" dirty="0"/>
                        <a:t>Class 1          0.79</a:t>
                      </a:r>
                      <a:endParaRPr lang="en-PK" sz="1400" b="1" dirty="0"/>
                    </a:p>
                    <a:p>
                      <a:pPr algn="ctr"/>
                      <a:endParaRPr lang="en-P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0.82</a:t>
                      </a:r>
                    </a:p>
                    <a:p>
                      <a:pPr algn="ctr"/>
                      <a:r>
                        <a:rPr lang="en-US" sz="1400" b="1" dirty="0"/>
                        <a:t>Class 1          0.85</a:t>
                      </a:r>
                      <a:endParaRPr lang="en-PK" sz="1400" b="1" dirty="0"/>
                    </a:p>
                    <a:p>
                      <a:endParaRPr lang="en-P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83%</a:t>
                      </a:r>
                      <a:endParaRPr lang="en-PK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940751"/>
                  </a:ext>
                </a:extLst>
              </a:tr>
              <a:tr h="87312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ANN Classifier</a:t>
                      </a:r>
                      <a:endParaRPr lang="en-PK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0.87</a:t>
                      </a:r>
                    </a:p>
                    <a:p>
                      <a:pPr algn="ctr"/>
                      <a:r>
                        <a:rPr lang="en-US" sz="1400" b="1" dirty="0"/>
                        <a:t>Class 1          0.79</a:t>
                      </a:r>
                      <a:endParaRPr lang="en-PK" sz="1400" b="1" dirty="0"/>
                    </a:p>
                    <a:p>
                      <a:pPr algn="ctr"/>
                      <a:endParaRPr lang="en-P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Class 0          0.82</a:t>
                      </a:r>
                    </a:p>
                    <a:p>
                      <a:pPr algn="ctr"/>
                      <a:r>
                        <a:rPr lang="en-US" sz="1400" b="1" dirty="0"/>
                        <a:t>Class 1          0.85</a:t>
                      </a:r>
                      <a:endParaRPr lang="en-PK" sz="1400" b="1" dirty="0"/>
                    </a:p>
                    <a:p>
                      <a:endParaRPr lang="en-PK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82%</a:t>
                      </a:r>
                      <a:endParaRPr lang="en-PK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42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090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112DC2B-C319-4BFB-B4E7-2D1E93FA6BAA}"/>
              </a:ext>
            </a:extLst>
          </p:cNvPr>
          <p:cNvSpPr/>
          <p:nvPr/>
        </p:nvSpPr>
        <p:spPr>
          <a:xfrm>
            <a:off x="4166136" y="1819140"/>
            <a:ext cx="1760200" cy="171449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4319F118-96FB-4A03-8FAA-EE8E75A697B4}"/>
              </a:ext>
            </a:extLst>
          </p:cNvPr>
          <p:cNvSpPr/>
          <p:nvPr/>
        </p:nvSpPr>
        <p:spPr>
          <a:xfrm>
            <a:off x="5790419" y="1080026"/>
            <a:ext cx="1730143" cy="1714499"/>
          </a:xfrm>
          <a:prstGeom prst="flowChartConnector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38A7529-4C48-4F5F-89F2-F81309A7A337}"/>
              </a:ext>
            </a:extLst>
          </p:cNvPr>
          <p:cNvSpPr/>
          <p:nvPr/>
        </p:nvSpPr>
        <p:spPr>
          <a:xfrm>
            <a:off x="8179432" y="925146"/>
            <a:ext cx="1492275" cy="1429701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586567-1E86-46AC-B25D-4C4C3AB1E187}"/>
              </a:ext>
            </a:extLst>
          </p:cNvPr>
          <p:cNvSpPr/>
          <p:nvPr/>
        </p:nvSpPr>
        <p:spPr>
          <a:xfrm>
            <a:off x="7289040" y="1999299"/>
            <a:ext cx="1395188" cy="1429701"/>
          </a:xfrm>
          <a:prstGeom prst="ellipse">
            <a:avLst/>
          </a:prstGeom>
          <a:blipFill>
            <a:blip r:embed="rId6"/>
            <a:srcRect/>
            <a:stretch>
              <a:fillRect l="-3082" r="-3082"/>
            </a:stretch>
          </a:blip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89EFBDAF-6632-4679-B7E5-9FA2A7BF5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7100" y="6302514"/>
            <a:ext cx="266700" cy="225969"/>
          </a:xfrm>
        </p:spPr>
        <p:txBody>
          <a:bodyPr/>
          <a:lstStyle/>
          <a:p>
            <a:fld id="{D9BB3731-526F-4638-85F8-715D717FFC12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6DB392F8-12FB-4A1C-B10F-0F23975C4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2" y="5309506"/>
            <a:ext cx="6890360" cy="669067"/>
          </a:xfrm>
        </p:spPr>
        <p:txBody>
          <a:bodyPr>
            <a:normAutofit fontScale="90000"/>
          </a:bodyPr>
          <a:lstStyle/>
          <a:p>
            <a:r>
              <a:rPr lang="en-US" sz="3200">
                <a:latin typeface="Calibri" panose="020F0502020204030204" pitchFamily="34" charset="0"/>
                <a:cs typeface="Calibri" panose="020F0502020204030204" pitchFamily="34" charset="0"/>
              </a:rPr>
              <a:t>About today’s presentation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A7FB723-951A-404E-B144-BD74D58A807C}"/>
              </a:ext>
            </a:extLst>
          </p:cNvPr>
          <p:cNvSpPr/>
          <p:nvPr/>
        </p:nvSpPr>
        <p:spPr>
          <a:xfrm>
            <a:off x="2851221" y="1550326"/>
            <a:ext cx="1374149" cy="1314919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17" name="Rectangle 6" descr="Rectangle shape">
            <a:extLst>
              <a:ext uri="{FF2B5EF4-FFF2-40B4-BE49-F238E27FC236}">
                <a16:creationId xmlns:a16="http://schemas.microsoft.com/office/drawing/2014/main" id="{C5761D28-AC4C-47D1-9C8C-7081FB976490}"/>
              </a:ext>
            </a:extLst>
          </p:cNvPr>
          <p:cNvSpPr/>
          <p:nvPr/>
        </p:nvSpPr>
        <p:spPr>
          <a:xfrm>
            <a:off x="1266000" y="4958633"/>
            <a:ext cx="1092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F8EF27-B345-4936-B1BD-D7EE24937A42}"/>
              </a:ext>
            </a:extLst>
          </p:cNvPr>
          <p:cNvSpPr/>
          <p:nvPr/>
        </p:nvSpPr>
        <p:spPr>
          <a:xfrm>
            <a:off x="11352213" y="6295290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579F3755-55B2-4CA2-BFB8-65DED5825651}"/>
              </a:ext>
            </a:extLst>
          </p:cNvPr>
          <p:cNvSpPr txBox="1">
            <a:spLocks/>
          </p:cNvSpPr>
          <p:nvPr/>
        </p:nvSpPr>
        <p:spPr>
          <a:xfrm>
            <a:off x="2321367" y="1109062"/>
            <a:ext cx="2086777" cy="4404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3D21959-AD90-40A8-9973-0982A316F707}"/>
              </a:ext>
            </a:extLst>
          </p:cNvPr>
          <p:cNvSpPr txBox="1">
            <a:spLocks/>
          </p:cNvSpPr>
          <p:nvPr/>
        </p:nvSpPr>
        <p:spPr>
          <a:xfrm>
            <a:off x="4126870" y="1330098"/>
            <a:ext cx="1730190" cy="4404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Literature Review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260B85A0-C6BE-4945-85F6-44223359DF79}"/>
              </a:ext>
            </a:extLst>
          </p:cNvPr>
          <p:cNvSpPr txBox="1">
            <a:spLocks/>
          </p:cNvSpPr>
          <p:nvPr/>
        </p:nvSpPr>
        <p:spPr>
          <a:xfrm>
            <a:off x="5790419" y="588878"/>
            <a:ext cx="1347760" cy="4162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2A765835-655F-45E7-A4AF-E1580352E25F}"/>
              </a:ext>
            </a:extLst>
          </p:cNvPr>
          <p:cNvSpPr txBox="1">
            <a:spLocks/>
          </p:cNvSpPr>
          <p:nvPr/>
        </p:nvSpPr>
        <p:spPr>
          <a:xfrm>
            <a:off x="7066690" y="3648450"/>
            <a:ext cx="1730143" cy="4404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Simulated Results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90C25891-33BA-46F1-BF6A-EBE9ADBA646B}"/>
              </a:ext>
            </a:extLst>
          </p:cNvPr>
          <p:cNvSpPr txBox="1">
            <a:spLocks/>
          </p:cNvSpPr>
          <p:nvPr/>
        </p:nvSpPr>
        <p:spPr>
          <a:xfrm>
            <a:off x="8385634" y="550628"/>
            <a:ext cx="1984684" cy="4404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Wingdings" pitchFamily="2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Wingdings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2D8FD6-3D6F-4E6B-9545-8ED424011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3585" y="2588715"/>
            <a:ext cx="1731414" cy="171312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AB8A45-6DD7-485A-B2A6-1ABBE9E41C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42262" y1="472" x2="55952" y2="17925"/>
                        <a14:backgroundMark x1="55952" y1="17925" x2="60714" y2="40094"/>
                        <a14:backgroundMark x1="60714" y1="40094" x2="58333" y2="66981"/>
                        <a14:backgroundMark x1="58333" y1="66981" x2="47917" y2="88208"/>
                        <a14:backgroundMark x1="47917" y1="88208" x2="22917" y2="94811"/>
                        <a14:backgroundMark x1="22917" y1="94811" x2="9821" y2="82547"/>
                        <a14:backgroundMark x1="9821" y1="82547" x2="1190" y2="49528"/>
                        <a14:backgroundMark x1="1190" y1="49528" x2="8036" y2="20755"/>
                        <a14:backgroundMark x1="8036" y1="20755" x2="25000" y2="2830"/>
                        <a14:backgroundMark x1="25000" y1="2830" x2="41071" y2="9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3990" y="2427348"/>
            <a:ext cx="3249334" cy="20501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E6C57B0-30AD-42CC-ACDE-90711AF3398B}"/>
              </a:ext>
            </a:extLst>
          </p:cNvPr>
          <p:cNvSpPr txBox="1"/>
          <p:nvPr/>
        </p:nvSpPr>
        <p:spPr>
          <a:xfrm>
            <a:off x="1602484" y="2148958"/>
            <a:ext cx="154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PK" sz="16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274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C2BA4-FD01-427E-FF08-06A66DADE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7100" y="6262758"/>
            <a:ext cx="266700" cy="22596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D9BB3731-526F-4638-85F8-715D717FFC12}" type="slidenum">
              <a:rPr lang="en-US" noProof="0" smtClean="0"/>
              <a:pPr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E7C87F66-045E-5627-0053-F651428FF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 anchor="ctr">
            <a:normAutofit/>
          </a:bodyPr>
          <a:lstStyle/>
          <a:p>
            <a:r>
              <a:rPr lang="en-US" sz="3700"/>
              <a:t>SINES DATA </a:t>
            </a:r>
            <a:br>
              <a:rPr lang="en-US" sz="3700"/>
            </a:br>
            <a:r>
              <a:rPr lang="en-US" sz="3700"/>
              <a:t>Result</a:t>
            </a:r>
          </a:p>
        </p:txBody>
      </p:sp>
      <p:graphicFrame>
        <p:nvGraphicFramePr>
          <p:cNvPr id="26" name="Text Placeholder 7">
            <a:extLst>
              <a:ext uri="{FF2B5EF4-FFF2-40B4-BE49-F238E27FC236}">
                <a16:creationId xmlns:a16="http://schemas.microsoft.com/office/drawing/2014/main" id="{D2E6B9E1-3EEE-2E5F-C521-D8DFEF8C8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3034733"/>
              </p:ext>
            </p:extLst>
          </p:nvPr>
        </p:nvGraphicFramePr>
        <p:xfrm>
          <a:off x="838200" y="1825625"/>
          <a:ext cx="10515600" cy="4113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213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38735-A3E2-4819-A174-99956B441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A1665B-D71E-4A8E-B78C-42293C01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PK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C660C6B3-ABE3-4F66-A73E-7D4A21075996}"/>
              </a:ext>
            </a:extLst>
          </p:cNvPr>
          <p:cNvSpPr>
            <a:spLocks noGrp="1"/>
          </p:cNvSpPr>
          <p:nvPr>
            <p:ph type="body" idx="49"/>
          </p:nvPr>
        </p:nvSpPr>
        <p:spPr>
          <a:xfrm>
            <a:off x="5212359" y="1865304"/>
            <a:ext cx="6757968" cy="1820005"/>
          </a:xfrm>
        </p:spPr>
        <p:txBody>
          <a:bodyPr>
            <a:normAutofit/>
          </a:bodyPr>
          <a:lstStyle/>
          <a:p>
            <a:pPr algn="just"/>
            <a:r>
              <a:rPr lang="en-US" b="0" i="0" dirty="0">
                <a:solidFill>
                  <a:schemeClr val="tx2">
                    <a:lumMod val="50000"/>
                  </a:schemeClr>
                </a:solidFill>
              </a:rPr>
              <a:t>Each model presented distinct advantages and trade-offs. KNN showed promise with its simplicity, SVM excelled in discerning complex decision boundaries, Random Forest and XGBoost demonstrated robust ensemble learning capabilities, and ANNs exhibited proficiency in capturing complex non-linear relationships. The choice of the most suitable model depends on the specific goals and characteristics of the EEG dataset</a:t>
            </a:r>
            <a:endParaRPr lang="en-PK" b="0" i="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43927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9FEBCF-C81C-4F2F-9CC4-C66EF18B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716" y="2521329"/>
            <a:ext cx="4005072" cy="2740961"/>
          </a:xfrm>
        </p:spPr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395384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85A5A-4171-42B4-A925-892B9ABB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78" y="708799"/>
            <a:ext cx="7640701" cy="863852"/>
          </a:xfrm>
        </p:spPr>
        <p:txBody>
          <a:bodyPr>
            <a:normAutofit/>
          </a:bodyPr>
          <a:lstStyle/>
          <a:p>
            <a:r>
              <a:rPr lang="en-US" dirty="0"/>
              <a:t>A Neuromarketing Journey</a:t>
            </a:r>
            <a:endParaRPr lang="en-P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0F3F6-2589-4DA8-A272-8ED71806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3</a:t>
            </a:fld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71FAC-0A47-451A-9360-2CEF812BCB05}"/>
              </a:ext>
            </a:extLst>
          </p:cNvPr>
          <p:cNvSpPr txBox="1"/>
          <p:nvPr/>
        </p:nvSpPr>
        <p:spPr>
          <a:xfrm>
            <a:off x="5641144" y="296828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9B416F-4423-45E8-9387-C3ED88CE05C1}"/>
              </a:ext>
            </a:extLst>
          </p:cNvPr>
          <p:cNvSpPr txBox="1"/>
          <p:nvPr/>
        </p:nvSpPr>
        <p:spPr>
          <a:xfrm>
            <a:off x="948595" y="4159682"/>
            <a:ext cx="3643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öhne"/>
              </a:rPr>
              <a:t>1. Define Objectives</a:t>
            </a:r>
          </a:p>
          <a:p>
            <a:r>
              <a:rPr lang="en-US" b="0" i="0" dirty="0">
                <a:effectLst/>
                <a:latin typeface="Söhne"/>
              </a:rPr>
              <a:t>Determine specific insights or information you are  seeking to uncover through neuromarketing</a:t>
            </a:r>
            <a:endParaRPr lang="en-P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176DAB-A63E-4E70-AF7D-F7558F7FF587}"/>
              </a:ext>
            </a:extLst>
          </p:cNvPr>
          <p:cNvSpPr txBox="1"/>
          <p:nvPr/>
        </p:nvSpPr>
        <p:spPr>
          <a:xfrm flipH="1">
            <a:off x="4592128" y="3882683"/>
            <a:ext cx="27009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5"/>
                </a:solidFill>
                <a:effectLst/>
                <a:latin typeface="Söhne"/>
              </a:rPr>
              <a:t>2. Select Neuroscientific Tools</a:t>
            </a:r>
          </a:p>
          <a:p>
            <a:r>
              <a:rPr lang="en-US" b="0" i="0" dirty="0">
                <a:solidFill>
                  <a:schemeClr val="accent5"/>
                </a:solidFill>
                <a:effectLst/>
                <a:latin typeface="Söhne"/>
              </a:rPr>
              <a:t>Choose appropriate tools such as EEG, fMRI, or eye tracking </a:t>
            </a:r>
            <a:endParaRPr lang="en-US" b="1" dirty="0">
              <a:solidFill>
                <a:schemeClr val="accent5"/>
              </a:solidFill>
              <a:latin typeface="Söhne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42F947-743D-474A-842D-164CEFD64D6D}"/>
              </a:ext>
            </a:extLst>
          </p:cNvPr>
          <p:cNvSpPr txBox="1"/>
          <p:nvPr/>
        </p:nvSpPr>
        <p:spPr>
          <a:xfrm>
            <a:off x="8207326" y="2358335"/>
            <a:ext cx="31464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Söhne"/>
              </a:rPr>
              <a:t>3. Design Stimuli:</a:t>
            </a:r>
            <a:endParaRPr lang="en-US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en-US" b="0" i="0" dirty="0">
                <a:solidFill>
                  <a:schemeClr val="bg1"/>
                </a:solidFill>
                <a:effectLst/>
                <a:latin typeface="Söhne"/>
              </a:rPr>
              <a:t>Develop stimuli or scenarios that reflect real-world marketing situations. This could include advertisements, product displays, or brand imagery.</a:t>
            </a:r>
          </a:p>
        </p:txBody>
      </p:sp>
    </p:spTree>
    <p:extLst>
      <p:ext uri="{BB962C8B-B14F-4D97-AF65-F5344CB8AC3E}">
        <p14:creationId xmlns:p14="http://schemas.microsoft.com/office/powerpoint/2010/main" val="372751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BF575-0DF7-4AE9-89D9-A75C77B4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9D5258-D8B5-456E-83A6-E52DBA29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36" y="365125"/>
            <a:ext cx="10780364" cy="118781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Process of Extracting EEG response For Yadava et al Datasets</a:t>
            </a:r>
            <a:endParaRPr lang="en-PK" sz="28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EBBAA-4A3A-4ADB-B533-D78549F0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711" y="2567565"/>
            <a:ext cx="6316788" cy="3354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7252FB-109F-47CD-B690-BAEF7AE3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746" y="2722310"/>
            <a:ext cx="3801354" cy="304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0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7CB65-6FAB-41D8-9D92-64D87C7F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BADB30-9AAA-4027-8DB3-DFAB9EC44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52" y="330583"/>
            <a:ext cx="11245948" cy="11878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Process of Extracting EEG response For Neu MA Dataset</a:t>
            </a:r>
            <a:endParaRPr lang="en-PK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531FFA-7780-4D42-AE2F-0F6C9624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00" y="1943738"/>
            <a:ext cx="8158091" cy="464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39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579BF-38A2-4CEB-83C4-D403F7546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37F921-9F80-473F-AC48-11E13D9D6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Extraction of  EEG response For DEAP Dataset</a:t>
            </a:r>
            <a:endParaRPr lang="en-PK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49D897-27F8-4AED-8163-D2ABB1CD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869" y="1847832"/>
            <a:ext cx="6432131" cy="471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3606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2F19C-7934-6061-5D95-851C87ACD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7100" y="6262758"/>
            <a:ext cx="266700" cy="22596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D9BB3731-526F-4638-85F8-715D717FFC12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1B7404-7C83-557C-DC90-E91EE2C2B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 anchor="ctr">
            <a:normAutofit/>
          </a:bodyPr>
          <a:lstStyle/>
          <a:p>
            <a:r>
              <a:rPr lang="en-US" dirty="0"/>
              <a:t>SINES Dataset</a:t>
            </a:r>
          </a:p>
        </p:txBody>
      </p:sp>
      <p:pic>
        <p:nvPicPr>
          <p:cNvPr id="7" name="Picture 6" descr="A collage of different items&#10;&#10;Description automatically generated">
            <a:extLst>
              <a:ext uri="{FF2B5EF4-FFF2-40B4-BE49-F238E27FC236}">
                <a16:creationId xmlns:a16="http://schemas.microsoft.com/office/drawing/2014/main" id="{47E55473-BC8A-4CAD-8E83-DC758B241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" r="19475"/>
          <a:stretch/>
        </p:blipFill>
        <p:spPr>
          <a:xfrm>
            <a:off x="6172200" y="1825625"/>
            <a:ext cx="5181600" cy="4113262"/>
          </a:xfrm>
          <a:prstGeom prst="rect">
            <a:avLst/>
          </a:prstGeom>
          <a:noFill/>
        </p:spPr>
      </p:pic>
      <p:pic>
        <p:nvPicPr>
          <p:cNvPr id="9" name="Picture 8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2FB7A7FD-7BCD-D5E9-CFBE-0692E913D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3" r="18339" b="1"/>
          <a:stretch/>
        </p:blipFill>
        <p:spPr>
          <a:xfrm>
            <a:off x="838200" y="1825625"/>
            <a:ext cx="5181600" cy="41132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0762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93E608-0E19-4F68-A6B7-B0A2A2635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304" y="1985383"/>
            <a:ext cx="4928911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PROBLEM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BFDA7-2AA5-49BB-B8CE-5BAAD8CFE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en-US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310CEC-8AF7-47DD-BFA3-D14ED986DFD9}"/>
              </a:ext>
            </a:extLst>
          </p:cNvPr>
          <p:cNvSpPr/>
          <p:nvPr/>
        </p:nvSpPr>
        <p:spPr>
          <a:xfrm>
            <a:off x="0" y="4234037"/>
            <a:ext cx="4151142" cy="2623964"/>
          </a:xfrm>
          <a:prstGeom prst="rect">
            <a:avLst/>
          </a:prstGeom>
          <a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468A6A-3375-4AC9-B777-97E065DC1081}"/>
              </a:ext>
            </a:extLst>
          </p:cNvPr>
          <p:cNvSpPr/>
          <p:nvPr/>
        </p:nvSpPr>
        <p:spPr>
          <a:xfrm>
            <a:off x="0" y="0"/>
            <a:ext cx="4151142" cy="2293875"/>
          </a:xfrm>
          <a:prstGeom prst="rect">
            <a:avLst/>
          </a:prstGeom>
          <a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70AF184-2B8B-489F-8E74-63603E7E6644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174614" y="2312070"/>
            <a:ext cx="5686081" cy="676593"/>
          </a:xfrm>
        </p:spPr>
        <p:txBody>
          <a:bodyPr vert="horz" lIns="0" tIns="0" rIns="0" bIns="0" rtlCol="0" anchor="b">
            <a:normAutofit/>
          </a:bodyPr>
          <a:lstStyle/>
          <a:p>
            <a:pPr algn="just"/>
            <a:r>
              <a:rPr lang="en-US" sz="1800" b="0" dirty="0">
                <a:solidFill>
                  <a:schemeClr val="tx2"/>
                </a:solidFill>
                <a:latin typeface="+mn-lt"/>
              </a:rPr>
              <a:t>The application of neuromarketing, leveraging EEG signals, presents a promising pathway.</a:t>
            </a:r>
            <a:endParaRPr lang="en-US" sz="1800" b="0" dirty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51" name="Graphic 50" descr="Brainstorm outline">
            <a:extLst>
              <a:ext uri="{FF2B5EF4-FFF2-40B4-BE49-F238E27FC236}">
                <a16:creationId xmlns:a16="http://schemas.microsoft.com/office/drawing/2014/main" id="{D1E14D23-FA76-4460-B83A-21972EE00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60215" y="2211579"/>
            <a:ext cx="914400" cy="914400"/>
          </a:xfrm>
          <a:prstGeom prst="rect">
            <a:avLst/>
          </a:prstGeom>
        </p:spPr>
      </p:pic>
      <p:pic>
        <p:nvPicPr>
          <p:cNvPr id="53" name="Graphic 52" descr="Brainstorm with solid fill">
            <a:extLst>
              <a:ext uri="{FF2B5EF4-FFF2-40B4-BE49-F238E27FC236}">
                <a16:creationId xmlns:a16="http://schemas.microsoft.com/office/drawing/2014/main" id="{8C0A93E8-A63B-473B-87B3-471A0108A1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1445" y="4632584"/>
            <a:ext cx="914400" cy="914400"/>
          </a:xfrm>
          <a:prstGeom prst="rect">
            <a:avLst/>
          </a:prstGeom>
        </p:spPr>
      </p:pic>
      <p:pic>
        <p:nvPicPr>
          <p:cNvPr id="55" name="Graphic 54" descr="Question mark outline">
            <a:extLst>
              <a:ext uri="{FF2B5EF4-FFF2-40B4-BE49-F238E27FC236}">
                <a16:creationId xmlns:a16="http://schemas.microsoft.com/office/drawing/2014/main" id="{04D07595-8EB6-4281-877C-8B40FCF6CD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0908" y="3537142"/>
            <a:ext cx="914400" cy="914400"/>
          </a:xfrm>
          <a:prstGeom prst="rect">
            <a:avLst/>
          </a:prstGeom>
        </p:spPr>
      </p:pic>
      <p:pic>
        <p:nvPicPr>
          <p:cNvPr id="57" name="Graphic 56" descr="Question mark with solid fill">
            <a:extLst>
              <a:ext uri="{FF2B5EF4-FFF2-40B4-BE49-F238E27FC236}">
                <a16:creationId xmlns:a16="http://schemas.microsoft.com/office/drawing/2014/main" id="{817DFEEC-9238-4BCC-BA71-FE2B6FFC05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0908" y="1070983"/>
            <a:ext cx="914400" cy="914400"/>
          </a:xfrm>
          <a:prstGeom prst="rect">
            <a:avLst/>
          </a:prstGeom>
        </p:spPr>
      </p:pic>
      <p:sp>
        <p:nvSpPr>
          <p:cNvPr id="18" name="Rectangle 13" descr="Rectangle shape">
            <a:extLst>
              <a:ext uri="{FF2B5EF4-FFF2-40B4-BE49-F238E27FC236}">
                <a16:creationId xmlns:a16="http://schemas.microsoft.com/office/drawing/2014/main" id="{B37DF3DB-1FD9-436A-9F5D-9D18D0A01BD3}"/>
              </a:ext>
            </a:extLst>
          </p:cNvPr>
          <p:cNvSpPr/>
          <p:nvPr/>
        </p:nvSpPr>
        <p:spPr>
          <a:xfrm>
            <a:off x="0" y="3441868"/>
            <a:ext cx="309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023C6D-C68B-4902-AFEE-F8B53A138992}"/>
              </a:ext>
            </a:extLst>
          </p:cNvPr>
          <p:cNvSpPr txBox="1"/>
          <p:nvPr/>
        </p:nvSpPr>
        <p:spPr>
          <a:xfrm>
            <a:off x="6096000" y="1098005"/>
            <a:ext cx="58776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2"/>
                </a:solidFill>
              </a:rPr>
              <a:t>Traditional marketing strategies inadequately capture consumer preferences, often relying on misleading feedback from conventional mediums.</a:t>
            </a: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30CD4E-4432-4AEC-85CE-337C3C2E9175}"/>
              </a:ext>
            </a:extLst>
          </p:cNvPr>
          <p:cNvSpPr txBox="1"/>
          <p:nvPr/>
        </p:nvSpPr>
        <p:spPr>
          <a:xfrm>
            <a:off x="5641144" y="297531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5BB155-0EB3-4155-8FD8-19AEFA9238FD}"/>
              </a:ext>
            </a:extLst>
          </p:cNvPr>
          <p:cNvSpPr txBox="1"/>
          <p:nvPr/>
        </p:nvSpPr>
        <p:spPr>
          <a:xfrm>
            <a:off x="6096000" y="3637633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existing approaches require time-consuming preprocessing.</a:t>
            </a:r>
            <a:endParaRPr lang="en-PK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C13304-0F82-4476-93B6-251EDA629574}"/>
              </a:ext>
            </a:extLst>
          </p:cNvPr>
          <p:cNvSpPr txBox="1"/>
          <p:nvPr/>
        </p:nvSpPr>
        <p:spPr>
          <a:xfrm>
            <a:off x="5641144" y="297531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67D3A-0DBC-4E0B-B920-61FF8FB74219}"/>
              </a:ext>
            </a:extLst>
          </p:cNvPr>
          <p:cNvSpPr txBox="1"/>
          <p:nvPr/>
        </p:nvSpPr>
        <p:spPr>
          <a:xfrm>
            <a:off x="6163096" y="4467490"/>
            <a:ext cx="6028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2"/>
                </a:solidFill>
              </a:rPr>
              <a:t>This review paper tackles the gap by surveying advanced machine learning models in EEG analysis, aiming to streamline the exploration of consumer preferences and contribute insights for businesses in the e-commerce sector.</a:t>
            </a:r>
            <a:endParaRPr lang="en-PK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708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2D4C0F-CD3E-4FB1-B6BD-461D346ABAD5}"/>
              </a:ext>
            </a:extLst>
          </p:cNvPr>
          <p:cNvSpPr/>
          <p:nvPr/>
        </p:nvSpPr>
        <p:spPr>
          <a:xfrm>
            <a:off x="4783015" y="0"/>
            <a:ext cx="6304085" cy="6858000"/>
          </a:xfrm>
          <a:prstGeom prst="rect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737F10-2132-4FCD-BB98-D6C7C441C0E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39788" y="5184522"/>
            <a:ext cx="3374403" cy="314578"/>
          </a:xfrm>
        </p:spPr>
        <p:txBody>
          <a:bodyPr vert="horz" lIns="0" tIns="0" rIns="0" bIns="0" rtlCol="0" anchor="b">
            <a:noAutofit/>
          </a:bodyPr>
          <a:lstStyle/>
          <a:p>
            <a:pPr marL="0" indent="0" algn="just">
              <a:buNone/>
            </a:pPr>
            <a:r>
              <a:rPr lang="en-US" sz="1600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survey of scholarly 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ECA88-F863-4C00-BD8F-C9174D4B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7100" y="6305622"/>
            <a:ext cx="266700" cy="225969"/>
          </a:xfrm>
        </p:spPr>
        <p:txBody>
          <a:bodyPr/>
          <a:lstStyle/>
          <a:p>
            <a:fld id="{D9BB3731-526F-4638-85F8-715D717FFC12}" type="slidenum">
              <a:rPr lang="en-US" smtClean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en-US" dirty="0">
              <a:solidFill>
                <a:schemeClr val="tx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AD1BA9-BAC1-467A-8BAC-793E25FD0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839695"/>
            <a:ext cx="5879592" cy="211338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LITERATURE REVIEW</a:t>
            </a:r>
          </a:p>
        </p:txBody>
      </p:sp>
      <p:pic>
        <p:nvPicPr>
          <p:cNvPr id="17" name="Graphic 16" descr="Magnifying glass with solid fill">
            <a:extLst>
              <a:ext uri="{FF2B5EF4-FFF2-40B4-BE49-F238E27FC236}">
                <a16:creationId xmlns:a16="http://schemas.microsoft.com/office/drawing/2014/main" id="{4BE16914-245A-49F2-9CB7-EEB9545E6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8773" y="3673725"/>
            <a:ext cx="2815637" cy="265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inancial_PitchDeck_MO-v6">
  <a:themeElements>
    <a:clrScheme name="Custom 23">
      <a:dk1>
        <a:srgbClr val="006F83"/>
      </a:dk1>
      <a:lt1>
        <a:srgbClr val="FFFFFF"/>
      </a:lt1>
      <a:dk2>
        <a:srgbClr val="4D4D4D"/>
      </a:dk2>
      <a:lt2>
        <a:srgbClr val="DED8A4"/>
      </a:lt2>
      <a:accent1>
        <a:srgbClr val="DED8A4"/>
      </a:accent1>
      <a:accent2>
        <a:srgbClr val="790000"/>
      </a:accent2>
      <a:accent3>
        <a:srgbClr val="969959"/>
      </a:accent3>
      <a:accent4>
        <a:srgbClr val="32A1A6"/>
      </a:accent4>
      <a:accent5>
        <a:srgbClr val="606032"/>
      </a:accent5>
      <a:accent6>
        <a:srgbClr val="3C8C41"/>
      </a:accent6>
      <a:hlink>
        <a:srgbClr val="006F83"/>
      </a:hlink>
      <a:folHlink>
        <a:srgbClr val="006F83"/>
      </a:folHlink>
    </a:clrScheme>
    <a:fontScheme name="Custom 6">
      <a:majorFont>
        <a:latin typeface="Tahom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78270744_Financial pitch deck_AAS_v4" id="{6B56449C-CC63-4FF3-BE4A-64780CE1EAAB}" vid="{648F9AC5-FF4B-45EC-957E-86958EA969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35F702-06A3-47B5-A78B-5ADAC21E3B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EEFE3F-2FB4-416D-9B9D-A1CF2786247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5BA64CC-A486-4853-8170-C389804B0B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pitch deck</Template>
  <TotalTime>4484</TotalTime>
  <Words>1067</Words>
  <Application>Microsoft Office PowerPoint</Application>
  <PresentationFormat>Widescreen</PresentationFormat>
  <Paragraphs>189</Paragraphs>
  <Slides>22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  <vt:variant>
        <vt:lpstr>Custom Shows</vt:lpstr>
      </vt:variant>
      <vt:variant>
        <vt:i4>1</vt:i4>
      </vt:variant>
    </vt:vector>
  </HeadingPairs>
  <TitlesOfParts>
    <vt:vector size="30" baseType="lpstr">
      <vt:lpstr>Arial</vt:lpstr>
      <vt:lpstr>Calibri</vt:lpstr>
      <vt:lpstr>Söhne</vt:lpstr>
      <vt:lpstr>Tahoma</vt:lpstr>
      <vt:lpstr>Times New Roman</vt:lpstr>
      <vt:lpstr>Wingdings</vt:lpstr>
      <vt:lpstr>Financial_PitchDeck_MO-v6</vt:lpstr>
      <vt:lpstr>Neuromarketing Insights: A Comprehensive Review of EEG Signal Classification and ML Models for Unveiling User Preferences</vt:lpstr>
      <vt:lpstr>About today’s presentation</vt:lpstr>
      <vt:lpstr>A Neuromarketing Journey</vt:lpstr>
      <vt:lpstr>Process of Extracting EEG response For Yadava et al Datasets</vt:lpstr>
      <vt:lpstr>Process of Extracting EEG response For Neu MA Dataset</vt:lpstr>
      <vt:lpstr>Extraction of  EEG response For DEAP Dataset</vt:lpstr>
      <vt:lpstr>SINES Dataset</vt:lpstr>
      <vt:lpstr>PROBLEM STATEMENT</vt:lpstr>
      <vt:lpstr>LITERATURE REVIEW</vt:lpstr>
      <vt:lpstr>PowerPoint Presentation</vt:lpstr>
      <vt:lpstr>PowerPoint Presentation</vt:lpstr>
      <vt:lpstr>PowerPoint Presentation</vt:lpstr>
      <vt:lpstr>Machine learning Models</vt:lpstr>
      <vt:lpstr>Precision, Recall &amp; Accuracy</vt:lpstr>
      <vt:lpstr>Precision-Recall Curve</vt:lpstr>
      <vt:lpstr>Precision Recall Curve</vt:lpstr>
      <vt:lpstr>Precision-Recall Curve</vt:lpstr>
      <vt:lpstr>RESULTS</vt:lpstr>
      <vt:lpstr>PowerPoint Presentation</vt:lpstr>
      <vt:lpstr>SINES DATA  Result</vt:lpstr>
      <vt:lpstr>CONCLUSION</vt:lpstr>
      <vt:lpstr>THANK YOU!</vt:lpstr>
      <vt:lpstr>Custom Show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badar</dc:creator>
  <cp:lastModifiedBy>muhammad muzammil muhammad arshad</cp:lastModifiedBy>
  <cp:revision>481</cp:revision>
  <dcterms:created xsi:type="dcterms:W3CDTF">2021-05-17T13:02:46Z</dcterms:created>
  <dcterms:modified xsi:type="dcterms:W3CDTF">2023-12-30T12:44:02Z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